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48" r:id="rId1"/>
    <p:sldMasterId id="2147483650" r:id="rId2"/>
  </p:sldMasterIdLst>
  <p:notesMasterIdLst>
    <p:notesMasterId r:id="rId25"/>
  </p:notesMasterIdLst>
  <p:handoutMasterIdLst>
    <p:handoutMasterId r:id="rId26"/>
  </p:handoutMasterIdLst>
  <p:sldIdLst>
    <p:sldId id="256" r:id="rId3"/>
    <p:sldId id="273" r:id="rId4"/>
    <p:sldId id="289" r:id="rId5"/>
    <p:sldId id="293" r:id="rId6"/>
    <p:sldId id="294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92" r:id="rId15"/>
    <p:sldId id="281" r:id="rId16"/>
    <p:sldId id="272" r:id="rId17"/>
    <p:sldId id="277" r:id="rId18"/>
    <p:sldId id="278" r:id="rId19"/>
    <p:sldId id="276" r:id="rId20"/>
    <p:sldId id="279" r:id="rId21"/>
    <p:sldId id="275" r:id="rId22"/>
    <p:sldId id="280" r:id="rId23"/>
    <p:sldId id="269" r:id="rId24"/>
  </p:sldIdLst>
  <p:sldSz cx="9144000" cy="6858000" type="screen4x3"/>
  <p:notesSz cx="6797675" cy="9926638"/>
  <p:embeddedFontLs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Republika" panose="02000506040000020004" pitchFamily="2" charset="-18"/>
      <p:regular r:id="rId31"/>
      <p:bold r:id="rId32"/>
    </p:embeddedFont>
    <p:embeddedFont>
      <p:font typeface="Arial CE" panose="020B0604020202020204" pitchFamily="34" charset="0"/>
      <p:regular r:id="rId33"/>
      <p:bold r:id="rId34"/>
      <p:italic r:id="rId35"/>
      <p:boldItalic r:id="rId36"/>
    </p:embeddedFont>
    <p:embeddedFont>
      <p:font typeface="Arial Black" panose="020B0A04020102020204" pitchFamily="34" charset="0"/>
      <p:bold r:id="rId37"/>
    </p:embeddedFont>
  </p:embeddedFont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00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rednji slog 2 – poudarek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rednji slog 2 – poudarek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rednji slo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Srednji slog 2 – poudarek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Temni slog 2 – poudarek 5/poudarek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4C1A8A3-306A-4EB7-A6B1-4F7E0EB9C5D6}" styleName="Srednji slog 3 – poudarek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Brez sloga, mreža tabele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34" autoAdjust="0"/>
    <p:restoredTop sz="95544" autoAdjust="0"/>
  </p:normalViewPr>
  <p:slideViewPr>
    <p:cSldViewPr snapToGrid="0" snapToObjects="1">
      <p:cViewPr>
        <p:scale>
          <a:sx n="100" d="100"/>
          <a:sy n="100" d="100"/>
        </p:scale>
        <p:origin x="-141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3" d="100"/>
          <a:sy n="73" d="100"/>
        </p:scale>
        <p:origin x="-2184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font" Target="fonts/font8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3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mko.sigov.si\dfs\users\Ana.Pirc-Kovaci\Dokumenti\sluzbeno\kohezija\prezentacije\predstavitev%207_5_2013\ppt-7-5-201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mko.sigov.si\dfs\users\Ana.Pirc-Kovaci\Dokumenti\sluzbeno\kohezija\prezentacije\predstavitev%207_5_2013\ppt-7-5-2014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sebno\Documents\LEON%20DOKUMENTI%20&#381;IDAN\KOHEZIJA%202007-%202013\PREDSTAVITEV%20IZVAJANJA%20KOHEZIJA%207-13\&#352;TEVILO%20PROJEKTOV%20%20&#268;RPALI%20OPROPI%20%207-13-MAJ%202014-1.xlsx" TargetMode="External"/><Relationship Id="rId1" Type="http://schemas.openxmlformats.org/officeDocument/2006/relationships/themeOverride" Target="../theme/themeOverride2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mko.sigov.si\dfs\users\Ana.Pirc-Kovaci\Dokumenti\sluzbeno\kohezija\prezentacije\predstavitev%207_5_2013\ppt-7-5-2014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D:\Osebno\Documents\LEON%20DOKUMENTI%20&#381;IDAN\KOHEZIJA%202007-%202013\PREDSTAVITEV%20IZVAJANJA%20KOHEZIJA%207-13\&#352;TEVILO%20PROJEKTOV%20%20&#268;RPALI%20OPROPI%20%207-13-MAJ%202014-1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'ODLOCBE GRAF'!$B$7</c:f>
              <c:strCache>
                <c:ptCount val="1"/>
                <c:pt idx="0">
                  <c:v>redne</c:v>
                </c:pt>
              </c:strCache>
            </c:strRef>
          </c:tx>
          <c:invertIfNegative val="0"/>
          <c:cat>
            <c:numRef>
              <c:f>'ODLOCBE GRAF'!$C$6:$I$6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'ODLOCBE GRAF'!$C$7:$I$7</c:f>
              <c:numCache>
                <c:formatCode>General</c:formatCode>
                <c:ptCount val="7"/>
                <c:pt idx="0">
                  <c:v>1</c:v>
                </c:pt>
                <c:pt idx="1">
                  <c:v>9</c:v>
                </c:pt>
                <c:pt idx="2">
                  <c:v>3</c:v>
                </c:pt>
                <c:pt idx="3">
                  <c:v>6</c:v>
                </c:pt>
                <c:pt idx="4">
                  <c:v>6</c:v>
                </c:pt>
                <c:pt idx="5">
                  <c:v>9</c:v>
                </c:pt>
                <c:pt idx="6">
                  <c:v>2</c:v>
                </c:pt>
              </c:numCache>
            </c:numRef>
          </c:val>
        </c:ser>
        <c:ser>
          <c:idx val="1"/>
          <c:order val="1"/>
          <c:tx>
            <c:strRef>
              <c:f>'ODLOCBE GRAF'!$B$8</c:f>
              <c:strCache>
                <c:ptCount val="1"/>
                <c:pt idx="0">
                  <c:v>dodatne pravice porabe</c:v>
                </c:pt>
              </c:strCache>
            </c:strRef>
          </c:tx>
          <c:invertIfNegative val="0"/>
          <c:cat>
            <c:numRef>
              <c:f>'ODLOCBE GRAF'!$C$6:$I$6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'ODLOCBE GRAF'!$C$8:$I$8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412352"/>
        <c:axId val="47413888"/>
      </c:barChart>
      <c:catAx>
        <c:axId val="47412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2"/>
                </a:solidFill>
              </a:defRPr>
            </a:pPr>
            <a:endParaRPr lang="sl-SI"/>
          </a:p>
        </c:txPr>
        <c:crossAx val="47413888"/>
        <c:crosses val="autoZero"/>
        <c:auto val="1"/>
        <c:lblAlgn val="ctr"/>
        <c:lblOffset val="100"/>
        <c:noMultiLvlLbl val="0"/>
      </c:catAx>
      <c:valAx>
        <c:axId val="47413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2"/>
                </a:solidFill>
              </a:defRPr>
            </a:pPr>
            <a:endParaRPr lang="sl-SI"/>
          </a:p>
        </c:txPr>
        <c:crossAx val="474123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449810128191918"/>
          <c:y val="0.42591341612598521"/>
          <c:w val="0.24275231132283828"/>
          <c:h val="0.27108464051781539"/>
        </c:manualLayout>
      </c:layout>
      <c:overlay val="0"/>
      <c:txPr>
        <a:bodyPr/>
        <a:lstStyle/>
        <a:p>
          <a:pPr>
            <a:defRPr>
              <a:solidFill>
                <a:schemeClr val="tx2"/>
              </a:solidFill>
            </a:defRPr>
          </a:pPr>
          <a:endParaRPr lang="sl-SI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'ODLOCBE GRAF'!$B$66</c:f>
              <c:strCache>
                <c:ptCount val="1"/>
                <c:pt idx="0">
                  <c:v>VREDNOST REDNO IZDANIH ODLOČB</c:v>
                </c:pt>
              </c:strCache>
            </c:strRef>
          </c:tx>
          <c:invertIfNegative val="0"/>
          <c:cat>
            <c:numRef>
              <c:f>'ODLOCBE GRAF'!$C$65:$I$65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'ODLOCBE GRAF'!$C$66:$I$66</c:f>
              <c:numCache>
                <c:formatCode>###,000</c:formatCode>
                <c:ptCount val="7"/>
                <c:pt idx="0" formatCode="General">
                  <c:v>15117451.140000001</c:v>
                </c:pt>
                <c:pt idx="1">
                  <c:v>107975197.06000002</c:v>
                </c:pt>
                <c:pt idx="2">
                  <c:v>208271843.66000003</c:v>
                </c:pt>
                <c:pt idx="3">
                  <c:v>302420593.77000004</c:v>
                </c:pt>
                <c:pt idx="4">
                  <c:v>403763324.62</c:v>
                </c:pt>
                <c:pt idx="5">
                  <c:v>533917569.95000005</c:v>
                </c:pt>
                <c:pt idx="6">
                  <c:v>584767398.75999999</c:v>
                </c:pt>
              </c:numCache>
            </c:numRef>
          </c:val>
        </c:ser>
        <c:ser>
          <c:idx val="1"/>
          <c:order val="1"/>
          <c:tx>
            <c:strRef>
              <c:f>'ODLOCBE GRAF'!$B$67</c:f>
              <c:strCache>
                <c:ptCount val="1"/>
                <c:pt idx="0">
                  <c:v>VREDNOST IZDANIH ODLOČB DODATNE PRAVICE PORABE</c:v>
                </c:pt>
              </c:strCache>
            </c:strRef>
          </c:tx>
          <c:invertIfNegative val="0"/>
          <c:cat>
            <c:numRef>
              <c:f>'ODLOCBE GRAF'!$C$65:$I$65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'ODLOCBE GRAF'!$C$67:$I$67</c:f>
              <c:numCache>
                <c:formatCode>###,000</c:formatCode>
                <c:ptCount val="7"/>
                <c:pt idx="0" formatCode="General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182557759.43999997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7756416"/>
        <c:axId val="47757952"/>
      </c:barChart>
      <c:catAx>
        <c:axId val="47756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2"/>
                </a:solidFill>
              </a:defRPr>
            </a:pPr>
            <a:endParaRPr lang="sl-SI"/>
          </a:p>
        </c:txPr>
        <c:crossAx val="47757952"/>
        <c:crosses val="autoZero"/>
        <c:auto val="1"/>
        <c:lblAlgn val="ctr"/>
        <c:lblOffset val="100"/>
        <c:noMultiLvlLbl val="0"/>
      </c:catAx>
      <c:valAx>
        <c:axId val="47757952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2"/>
                </a:solidFill>
              </a:defRPr>
            </a:pPr>
            <a:endParaRPr lang="sl-SI"/>
          </a:p>
        </c:txPr>
        <c:crossAx val="47756416"/>
        <c:crosses val="autoZero"/>
        <c:crossBetween val="between"/>
        <c:dispUnits>
          <c:builtInUnit val="millions"/>
          <c:dispUnitsLbl>
            <c:layout/>
          </c:dispUnitsLbl>
        </c:dispUnits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chemeClr val="tx2"/>
              </a:solidFill>
            </a:defRPr>
          </a:pPr>
          <a:endParaRPr lang="sl-SI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v>Vrednost podpisanih pogodb o sofinanciranju po letih v mio EUR</c:v>
          </c:tx>
          <c:invertIfNegative val="0"/>
          <c:cat>
            <c:numRef>
              <c:f>'SP PREGLED'!$A$81:$A$87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numCache>
            </c:numRef>
          </c:cat>
          <c:val>
            <c:numRef>
              <c:f>'SP PREGLED'!$F$81:$F$87</c:f>
              <c:numCache>
                <c:formatCode>#.##0</c:formatCode>
                <c:ptCount val="7"/>
                <c:pt idx="0">
                  <c:v>5.2415862799999999</c:v>
                </c:pt>
                <c:pt idx="1">
                  <c:v>38.946824149999998</c:v>
                </c:pt>
                <c:pt idx="2">
                  <c:v>22.66148604</c:v>
                </c:pt>
                <c:pt idx="3">
                  <c:v>47.436771299999997</c:v>
                </c:pt>
                <c:pt idx="4">
                  <c:v>49.036958540000001</c:v>
                </c:pt>
                <c:pt idx="5">
                  <c:v>286.73732081999998</c:v>
                </c:pt>
                <c:pt idx="6">
                  <c:v>121.7884114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3494656"/>
        <c:axId val="93508736"/>
      </c:barChart>
      <c:catAx>
        <c:axId val="934946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3508736"/>
        <c:crosses val="autoZero"/>
        <c:auto val="1"/>
        <c:lblAlgn val="ctr"/>
        <c:lblOffset val="100"/>
        <c:noMultiLvlLbl val="0"/>
      </c:catAx>
      <c:valAx>
        <c:axId val="93508736"/>
        <c:scaling>
          <c:orientation val="minMax"/>
        </c:scaling>
        <c:delete val="0"/>
        <c:axPos val="l"/>
        <c:majorGridlines/>
        <c:numFmt formatCode="#.##0" sourceLinked="1"/>
        <c:majorTickMark val="out"/>
        <c:minorTickMark val="none"/>
        <c:tickLblPos val="nextTo"/>
        <c:crossAx val="934946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431452356435146E-2"/>
          <c:y val="3.6692582712625946E-2"/>
          <c:w val="0.59236215158275374"/>
          <c:h val="0.88051451119016821"/>
        </c:manualLayout>
      </c:layout>
      <c:lineChart>
        <c:grouping val="standard"/>
        <c:varyColors val="0"/>
        <c:ser>
          <c:idx val="0"/>
          <c:order val="0"/>
          <c:tx>
            <c:v>Skupna vrednost podpisanih pogodb za okoljske projekte OP ROPI v mio EUR</c:v>
          </c:tx>
          <c:cat>
            <c:numRef>
              <c:f>'SP PREGLED'!$A$98:$A$104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numCache>
            </c:numRef>
          </c:cat>
          <c:val>
            <c:numRef>
              <c:f>'SP PREGLED'!$D$112:$D$118</c:f>
              <c:numCache>
                <c:formatCode>General</c:formatCode>
                <c:ptCount val="7"/>
                <c:pt idx="0">
                  <c:v>5.2415862799999999</c:v>
                </c:pt>
                <c:pt idx="1">
                  <c:v>44.188410429999998</c:v>
                </c:pt>
                <c:pt idx="2">
                  <c:v>66.849896470000004</c:v>
                </c:pt>
                <c:pt idx="3">
                  <c:v>134.18666777000001</c:v>
                </c:pt>
                <c:pt idx="4">
                  <c:v>214.42784531000001</c:v>
                </c:pt>
                <c:pt idx="5">
                  <c:v>514.06516612999997</c:v>
                </c:pt>
                <c:pt idx="6">
                  <c:v>635.85357753000005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850752"/>
        <c:axId val="39852288"/>
      </c:lineChart>
      <c:catAx>
        <c:axId val="398507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9852288"/>
        <c:crosses val="autoZero"/>
        <c:auto val="1"/>
        <c:lblAlgn val="ctr"/>
        <c:lblOffset val="100"/>
        <c:noMultiLvlLbl val="0"/>
      </c:catAx>
      <c:valAx>
        <c:axId val="398522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8507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595989990322724"/>
          <c:y val="4.0117517051125491E-2"/>
          <c:w val="0.66057434787378067"/>
          <c:h val="0.8874284296576345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GRAF!$A$32</c:f>
              <c:strCache>
                <c:ptCount val="1"/>
                <c:pt idx="0">
                  <c:v>IZPLACILA EU del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5814640864079819E-3"/>
                  <c:y val="-1.40123663183532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1.81717321964530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0303958900781475E-3"/>
                  <c:y val="-2.95969964711084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1991390456005496E-3"/>
                  <c:y val="-1.81842338265675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8142196654584165E-3"/>
                  <c:y val="-1.5566000272584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0472804609011695E-3"/>
                  <c:y val="-2.06794121194234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3840189917847957E-2"/>
                  <c:y val="-2.43980342534859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GRAF!$B$31:$H$31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numCache>
            </c:numRef>
          </c:cat>
          <c:val>
            <c:numRef>
              <c:f>GRAF!$B$32:$H$32</c:f>
              <c:numCache>
                <c:formatCode>#.##0</c:formatCode>
                <c:ptCount val="7"/>
                <c:pt idx="0">
                  <c:v>942836.16</c:v>
                </c:pt>
                <c:pt idx="1">
                  <c:v>17484373.27</c:v>
                </c:pt>
                <c:pt idx="2">
                  <c:v>26420333.170000002</c:v>
                </c:pt>
                <c:pt idx="3">
                  <c:v>17322143.359999999</c:v>
                </c:pt>
                <c:pt idx="4">
                  <c:v>40743665.700000003</c:v>
                </c:pt>
                <c:pt idx="5">
                  <c:v>77478117.269999996</c:v>
                </c:pt>
                <c:pt idx="6">
                  <c:v>26814363.98</c:v>
                </c:pt>
              </c:numCache>
            </c:numRef>
          </c:val>
        </c:ser>
        <c:ser>
          <c:idx val="1"/>
          <c:order val="1"/>
          <c:tx>
            <c:strRef>
              <c:f>GRAF!$A$33</c:f>
              <c:strCache>
                <c:ptCount val="1"/>
                <c:pt idx="0">
                  <c:v>IZPLACILA SLO del</c:v>
                </c:pt>
              </c:strCache>
            </c:strRef>
          </c:tx>
          <c:invertIfNegative val="0"/>
          <c:cat>
            <c:numRef>
              <c:f>GRAF!$B$31:$H$31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numCache>
            </c:numRef>
          </c:cat>
          <c:val>
            <c:numRef>
              <c:f>GRAF!$B$33:$H$33</c:f>
              <c:numCache>
                <c:formatCode>#.##0</c:formatCode>
                <c:ptCount val="7"/>
                <c:pt idx="0">
                  <c:v>0</c:v>
                </c:pt>
                <c:pt idx="1">
                  <c:v>3112589.95</c:v>
                </c:pt>
                <c:pt idx="2">
                  <c:v>11462636.07</c:v>
                </c:pt>
                <c:pt idx="3">
                  <c:v>8583609.8100000005</c:v>
                </c:pt>
                <c:pt idx="4">
                  <c:v>11505422.02</c:v>
                </c:pt>
                <c:pt idx="5">
                  <c:v>13725940.299999999</c:v>
                </c:pt>
                <c:pt idx="6">
                  <c:v>7914665.71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7708416"/>
        <c:axId val="47984640"/>
        <c:axId val="0"/>
      </c:bar3DChart>
      <c:catAx>
        <c:axId val="47708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7984640"/>
        <c:crosses val="autoZero"/>
        <c:auto val="1"/>
        <c:lblAlgn val="ctr"/>
        <c:lblOffset val="100"/>
        <c:noMultiLvlLbl val="0"/>
      </c:catAx>
      <c:valAx>
        <c:axId val="47984640"/>
        <c:scaling>
          <c:orientation val="minMax"/>
        </c:scaling>
        <c:delete val="0"/>
        <c:axPos val="l"/>
        <c:majorGridlines/>
        <c:numFmt formatCode="#.##0" sourceLinked="1"/>
        <c:majorTickMark val="out"/>
        <c:minorTickMark val="none"/>
        <c:tickLblPos val="nextTo"/>
        <c:crossAx val="47708416"/>
        <c:crosses val="autoZero"/>
        <c:crossBetween val="between"/>
        <c:dispUnits>
          <c:builtInUnit val="millions"/>
          <c:dispUnitsLbl>
            <c:layout/>
          </c:dispUnitsLbl>
        </c:dispUnits>
      </c:valAx>
    </c:plotArea>
    <c:legend>
      <c:legendPos val="r"/>
      <c:layout>
        <c:manualLayout>
          <c:xMode val="edge"/>
          <c:yMode val="edge"/>
          <c:x val="0.78815082042346674"/>
          <c:y val="0.35877895390932546"/>
          <c:w val="0.19856014534924785"/>
          <c:h val="0.13068053138738633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IZPLAČIL</a:t>
            </a:r>
            <a:r>
              <a:rPr lang="sl-SI" dirty="0" smtClean="0"/>
              <a:t>A</a:t>
            </a:r>
            <a:r>
              <a:rPr lang="en-US" dirty="0" smtClean="0"/>
              <a:t> </a:t>
            </a:r>
            <a:r>
              <a:rPr lang="sl-SI" dirty="0" smtClean="0"/>
              <a:t>(EU</a:t>
            </a:r>
            <a:r>
              <a:rPr lang="sl-SI" baseline="0" dirty="0" smtClean="0"/>
              <a:t> del v </a:t>
            </a:r>
            <a:r>
              <a:rPr lang="en-US" dirty="0" smtClean="0"/>
              <a:t>EUR</a:t>
            </a:r>
            <a:r>
              <a:rPr lang="sl-SI" dirty="0" smtClean="0"/>
              <a:t>)</a:t>
            </a:r>
            <a:endParaRPr lang="en-US" dirty="0"/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GRAF!$B$69</c:f>
              <c:strCache>
                <c:ptCount val="1"/>
                <c:pt idx="0">
                  <c:v>VREDNOST IZPLAČIL V EUR</c:v>
                </c:pt>
              </c:strCache>
            </c:strRef>
          </c:tx>
          <c:cat>
            <c:numRef>
              <c:f>GRAF!$C$68:$I$68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numCache>
            </c:numRef>
          </c:cat>
          <c:val>
            <c:numRef>
              <c:f>GRAF!$C$69:$I$69</c:f>
              <c:numCache>
                <c:formatCode>###,000</c:formatCode>
                <c:ptCount val="7"/>
                <c:pt idx="0">
                  <c:v>942836.16</c:v>
                </c:pt>
                <c:pt idx="1">
                  <c:v>18427209.43</c:v>
                </c:pt>
                <c:pt idx="2">
                  <c:v>44847542.600000001</c:v>
                </c:pt>
                <c:pt idx="3">
                  <c:v>62169685.960000001</c:v>
                </c:pt>
                <c:pt idx="4">
                  <c:v>102913351.66</c:v>
                </c:pt>
                <c:pt idx="5">
                  <c:v>180391468.93000001</c:v>
                </c:pt>
                <c:pt idx="6">
                  <c:v>207205832.91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034176"/>
        <c:axId val="48035712"/>
      </c:lineChart>
      <c:catAx>
        <c:axId val="48034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2"/>
                </a:solidFill>
              </a:defRPr>
            </a:pPr>
            <a:endParaRPr lang="sl-SI"/>
          </a:p>
        </c:txPr>
        <c:crossAx val="48035712"/>
        <c:crosses val="autoZero"/>
        <c:auto val="1"/>
        <c:lblAlgn val="ctr"/>
        <c:lblOffset val="100"/>
        <c:noMultiLvlLbl val="0"/>
      </c:catAx>
      <c:valAx>
        <c:axId val="48035712"/>
        <c:scaling>
          <c:orientation val="minMax"/>
        </c:scaling>
        <c:delete val="0"/>
        <c:axPos val="l"/>
        <c:majorGridlines/>
        <c:numFmt formatCode="#.##0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tx2"/>
                </a:solidFill>
              </a:defRPr>
            </a:pPr>
            <a:endParaRPr lang="sl-SI"/>
          </a:p>
        </c:txPr>
        <c:crossAx val="48034176"/>
        <c:crosses val="autoZero"/>
        <c:crossBetween val="between"/>
        <c:dispUnits>
          <c:builtInUnit val="millions"/>
          <c:dispUnitsLbl>
            <c:layout/>
          </c:dispUnitsLbl>
        </c:dispUnits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chemeClr val="tx2"/>
              </a:solidFill>
            </a:defRPr>
          </a:pPr>
          <a:endParaRPr lang="sl-SI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realizacija!$A$48</c:f>
              <c:strCache>
                <c:ptCount val="1"/>
                <c:pt idx="0">
                  <c:v>št. projektov z že izvedenimi izplačili iz proračuna RS</c:v>
                </c:pt>
              </c:strCache>
            </c:strRef>
          </c:tx>
          <c:invertIfNegative val="0"/>
          <c:cat>
            <c:numRef>
              <c:f>realizacija!$B$47:$H$47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numCache>
            </c:numRef>
          </c:cat>
          <c:val>
            <c:numRef>
              <c:f>realizacija!$B$48:$H$48</c:f>
              <c:numCache>
                <c:formatCode>General</c:formatCode>
                <c:ptCount val="7"/>
                <c:pt idx="0">
                  <c:v>3</c:v>
                </c:pt>
                <c:pt idx="1">
                  <c:v>10</c:v>
                </c:pt>
                <c:pt idx="2">
                  <c:v>12</c:v>
                </c:pt>
                <c:pt idx="3">
                  <c:v>15</c:v>
                </c:pt>
                <c:pt idx="4">
                  <c:v>27</c:v>
                </c:pt>
                <c:pt idx="5">
                  <c:v>39</c:v>
                </c:pt>
                <c:pt idx="6">
                  <c:v>41</c:v>
                </c:pt>
              </c:numCache>
            </c:numRef>
          </c:val>
        </c:ser>
        <c:ser>
          <c:idx val="1"/>
          <c:order val="1"/>
          <c:tx>
            <c:strRef>
              <c:f>realizacija!$A$49</c:f>
              <c:strCache>
                <c:ptCount val="1"/>
                <c:pt idx="0">
                  <c:v>št. projektov kjer bodo prva izplačila predidoma še do poletja (projekti se že izvajajo)</c:v>
                </c:pt>
              </c:strCache>
            </c:strRef>
          </c:tx>
          <c:invertIfNegative val="0"/>
          <c:cat>
            <c:numRef>
              <c:f>realizacija!$B$47:$H$47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numCache>
            </c:numRef>
          </c:cat>
          <c:val>
            <c:numRef>
              <c:f>realizacija!$B$49:$H$49</c:f>
              <c:numCache>
                <c:formatCode>General</c:formatCode>
                <c:ptCount val="7"/>
                <c:pt idx="6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8194688"/>
        <c:axId val="48196224"/>
      </c:barChart>
      <c:catAx>
        <c:axId val="48194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8196224"/>
        <c:crosses val="autoZero"/>
        <c:auto val="1"/>
        <c:lblAlgn val="ctr"/>
        <c:lblOffset val="100"/>
        <c:noMultiLvlLbl val="0"/>
      </c:catAx>
      <c:valAx>
        <c:axId val="481962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81946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5793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50294" y="0"/>
            <a:ext cx="2945862" cy="495793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 smtClean="0"/>
            </a:lvl1pPr>
          </a:lstStyle>
          <a:p>
            <a:pPr>
              <a:defRPr/>
            </a:pPr>
            <a:fld id="{1E6CB51C-379A-4B37-8E67-DA13E5180627}" type="datetimeFigureOut">
              <a:rPr lang="sl-SI"/>
              <a:pPr>
                <a:defRPr/>
              </a:pPr>
              <a:t>21.5.2014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 smtClean="0"/>
            </a:lvl1pPr>
          </a:lstStyle>
          <a:p>
            <a:pPr>
              <a:defRPr/>
            </a:pPr>
            <a:fld id="{EDF4AA02-AF68-45E4-8DA7-24BCAFF11A7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286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5793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50294" y="0"/>
            <a:ext cx="2945862" cy="495793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 smtClean="0"/>
            </a:lvl1pPr>
          </a:lstStyle>
          <a:p>
            <a:pPr>
              <a:defRPr/>
            </a:pPr>
            <a:fld id="{588AA627-CA1C-4BBD-8002-A8E245B8CBFD}" type="datetimeFigureOut">
              <a:rPr lang="sl-SI"/>
              <a:pPr>
                <a:defRPr/>
              </a:pPr>
              <a:t>21.5.2014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2" tIns="47781" rIns="95562" bIns="47781" rtlCol="0" anchor="ctr"/>
          <a:lstStyle/>
          <a:p>
            <a:pPr lvl="0"/>
            <a:endParaRPr lang="sl-SI" noProof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5562" tIns="47781" rIns="95562" bIns="47781" rtlCol="0">
            <a:normAutofit/>
          </a:bodyPr>
          <a:lstStyle/>
          <a:p>
            <a:pPr lvl="0"/>
            <a:r>
              <a:rPr lang="sl-SI" noProof="0" smtClean="0"/>
              <a:t>Kliknite, če želite urediti sloge besedila matrice</a:t>
            </a:r>
          </a:p>
          <a:p>
            <a:pPr lvl="1"/>
            <a:r>
              <a:rPr lang="sl-SI" noProof="0" smtClean="0"/>
              <a:t>Druga raven</a:t>
            </a:r>
          </a:p>
          <a:p>
            <a:pPr lvl="2"/>
            <a:r>
              <a:rPr lang="sl-SI" noProof="0" smtClean="0"/>
              <a:t>Tretja raven</a:t>
            </a:r>
          </a:p>
          <a:p>
            <a:pPr lvl="3"/>
            <a:r>
              <a:rPr lang="sl-SI" noProof="0" smtClean="0"/>
              <a:t>Četrta raven</a:t>
            </a:r>
          </a:p>
          <a:p>
            <a:pPr lvl="4"/>
            <a:r>
              <a:rPr lang="sl-SI" noProof="0" smtClean="0"/>
              <a:t>Peta raven</a:t>
            </a:r>
            <a:endParaRPr lang="sl-SI" noProof="0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 smtClean="0"/>
            </a:lvl1pPr>
          </a:lstStyle>
          <a:p>
            <a:pPr>
              <a:defRPr/>
            </a:pPr>
            <a:fld id="{4FC7385F-E879-4E16-B0EF-0A44581D3614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417355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Z:\JAVNA UPRAVA 2010\Si CGP\CGP_prirocnik_WEB\OUT\05 Medijsko promocijski elementi\11 PPT predstavitev\untitled folder\ozadje-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7"/>
          <p:cNvSpPr txBox="1"/>
          <p:nvPr/>
        </p:nvSpPr>
        <p:spPr>
          <a:xfrm>
            <a:off x="962025" y="708025"/>
            <a:ext cx="2584450" cy="21272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lnSpc>
                <a:spcPts val="838"/>
              </a:lnSpc>
              <a:defRPr/>
            </a:pPr>
            <a:r>
              <a:rPr lang="en-US" sz="1000">
                <a:solidFill>
                  <a:schemeClr val="tx2"/>
                </a:solidFill>
                <a:latin typeface="Republika" pitchFamily="2" charset="-18"/>
              </a:rPr>
              <a:t>REPUBLIKA SLOVENIJA</a:t>
            </a:r>
          </a:p>
          <a:p>
            <a:pPr>
              <a:lnSpc>
                <a:spcPts val="838"/>
              </a:lnSpc>
              <a:defRPr/>
            </a:pPr>
            <a:r>
              <a:rPr lang="en-US" sz="1000" b="1">
                <a:solidFill>
                  <a:schemeClr val="tx2"/>
                </a:solidFill>
                <a:latin typeface="Republika" pitchFamily="2" charset="-18"/>
              </a:rPr>
              <a:t>MINISTRSTVO ZA</a:t>
            </a:r>
            <a:r>
              <a:rPr lang="sl-SI" sz="1000" b="1">
                <a:solidFill>
                  <a:schemeClr val="tx2"/>
                </a:solidFill>
                <a:latin typeface="Republika" pitchFamily="2" charset="-18"/>
              </a:rPr>
              <a:t> KMETIJSTVO IN OKOLJE </a:t>
            </a:r>
            <a:endParaRPr lang="en-US" sz="1000" b="1">
              <a:solidFill>
                <a:schemeClr val="tx2"/>
              </a:solidFill>
              <a:latin typeface="Republika" pitchFamily="2" charset="-18"/>
            </a:endParaRPr>
          </a:p>
        </p:txBody>
      </p:sp>
      <p:pic>
        <p:nvPicPr>
          <p:cNvPr id="5" name="Picture 8" descr="grb moder za 10 pt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2000" y="1548000"/>
            <a:ext cx="7200000" cy="149062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b="1">
                <a:solidFill>
                  <a:srgbClr val="9999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971550" y="6356350"/>
            <a:ext cx="14954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sl-SI"/>
              <a:t>IKoželj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3319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4C1DF-9286-467D-A710-2FC4AD6127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"/>
          <p:cNvSpPr txBox="1"/>
          <p:nvPr/>
        </p:nvSpPr>
        <p:spPr>
          <a:xfrm>
            <a:off x="962025" y="708025"/>
            <a:ext cx="1204913" cy="2047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lnSpc>
                <a:spcPts val="84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>
                <a:solidFill>
                  <a:schemeClr val="tx2"/>
                </a:solidFill>
                <a:latin typeface="Republika" pitchFamily="2" charset="-18"/>
                <a:cs typeface="Republika"/>
              </a:rPr>
              <a:t>REPUBLIKA SLOVENIJA</a:t>
            </a:r>
          </a:p>
          <a:p>
            <a:pPr fontAlgn="auto">
              <a:lnSpc>
                <a:spcPts val="84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b="1" dirty="0">
                <a:solidFill>
                  <a:schemeClr val="tx2"/>
                </a:solidFill>
                <a:latin typeface="Republika" pitchFamily="2" charset="-18"/>
                <a:cs typeface="Republika"/>
              </a:rPr>
              <a:t>MINISTRSTVO ZA PRIMER</a:t>
            </a:r>
          </a:p>
        </p:txBody>
      </p:sp>
      <p:pic>
        <p:nvPicPr>
          <p:cNvPr id="4" name="Picture 9" descr="grb moder za 10 pt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1008063" y="6356350"/>
            <a:ext cx="19399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sl-SI"/>
              <a:t>IKoželj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37AB6-A312-4CE3-92B1-F0DA140F50BD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999" y="1440000"/>
            <a:ext cx="7139407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7999" y="2880000"/>
            <a:ext cx="7139407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IKoželj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A1487-03A5-431B-ADC5-F923D712359F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971425" y="3240088"/>
            <a:ext cx="7201025" cy="2627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IKoželj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E4A2C-29C9-493E-8003-84B2D8B0AE23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2000" y="3240000"/>
            <a:ext cx="7200000" cy="2628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IKoželj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94FD2-6AF4-4CF8-99C7-C905C705CBF4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962025" y="708025"/>
            <a:ext cx="1204913" cy="2047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lnSpc>
                <a:spcPts val="84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>
                <a:solidFill>
                  <a:schemeClr val="tx2"/>
                </a:solidFill>
                <a:latin typeface="Republika" pitchFamily="2" charset="-18"/>
                <a:cs typeface="Republika"/>
              </a:rPr>
              <a:t>REPUBLIKA SLOVENIJA</a:t>
            </a:r>
          </a:p>
          <a:p>
            <a:pPr fontAlgn="auto">
              <a:lnSpc>
                <a:spcPts val="84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b="1" dirty="0">
                <a:solidFill>
                  <a:schemeClr val="tx2"/>
                </a:solidFill>
                <a:latin typeface="Republika" pitchFamily="2" charset="-18"/>
                <a:cs typeface="Republika"/>
              </a:rPr>
              <a:t>MINISTRSTVO ZA PRIMER</a:t>
            </a:r>
          </a:p>
        </p:txBody>
      </p:sp>
      <p:pic>
        <p:nvPicPr>
          <p:cNvPr id="6" name="Picture 9" descr="grb moder za 10 pt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971550" y="3240088"/>
            <a:ext cx="3313113" cy="26273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4848225" y="3240088"/>
            <a:ext cx="3312000" cy="2627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sl-SI"/>
              <a:t>IKoželj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6C1C5-EA8F-4DDE-A9AE-E3247C7AF0A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962025" y="708025"/>
            <a:ext cx="1204913" cy="2047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lnSpc>
                <a:spcPts val="84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>
                <a:solidFill>
                  <a:schemeClr val="tx2"/>
                </a:solidFill>
                <a:latin typeface="Republika" pitchFamily="2" charset="-18"/>
                <a:cs typeface="Republika"/>
              </a:rPr>
              <a:t>REPUBLIKA SLOVENIJA</a:t>
            </a:r>
          </a:p>
          <a:p>
            <a:pPr fontAlgn="auto">
              <a:lnSpc>
                <a:spcPts val="84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b="1" dirty="0">
                <a:solidFill>
                  <a:schemeClr val="tx2"/>
                </a:solidFill>
                <a:latin typeface="Republika" pitchFamily="2" charset="-18"/>
                <a:cs typeface="Republika"/>
              </a:rPr>
              <a:t>MINISTRSTVO ZA PRIMER</a:t>
            </a:r>
          </a:p>
        </p:txBody>
      </p:sp>
      <p:pic>
        <p:nvPicPr>
          <p:cNvPr id="6" name="Picture 9" descr="grb moder za 10 pt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2000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599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sl-SI"/>
              <a:t>IKoželj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77143-C137-422D-A66E-5D333477142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/>
          <p:nvPr/>
        </p:nvSpPr>
        <p:spPr>
          <a:xfrm>
            <a:off x="962025" y="708025"/>
            <a:ext cx="1204913" cy="2047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lnSpc>
                <a:spcPts val="84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>
                <a:solidFill>
                  <a:schemeClr val="tx2"/>
                </a:solidFill>
                <a:latin typeface="Republika" pitchFamily="2" charset="-18"/>
                <a:cs typeface="Republika"/>
              </a:rPr>
              <a:t>REPUBLIKA SLOVENIJA</a:t>
            </a:r>
          </a:p>
          <a:p>
            <a:pPr fontAlgn="auto">
              <a:lnSpc>
                <a:spcPts val="84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b="1" dirty="0">
                <a:solidFill>
                  <a:schemeClr val="tx2"/>
                </a:solidFill>
                <a:latin typeface="Republika" pitchFamily="2" charset="-18"/>
                <a:cs typeface="Republika"/>
              </a:rPr>
              <a:t>MINISTRSTVO ZA PRIMER</a:t>
            </a:r>
          </a:p>
        </p:txBody>
      </p:sp>
      <p:pic>
        <p:nvPicPr>
          <p:cNvPr id="6" name="Picture 9" descr="grb moder za 10 pt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599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l-SI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71550" y="3240088"/>
            <a:ext cx="3313113" cy="2627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4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sl-SI"/>
              <a:t>IKoželj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0CC54-F40C-45F4-8F00-36CE85431D0A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/>
              <a:t>IKoželj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1F5ED-D250-4BA0-A55B-B280E725959C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wmf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Z:\JAVNA UPRAVA 2010\Si CGP\CGP_prirocnik_WEB\OUT\05 Medijsko promocijski elementi\11 PPT predstavitev\untitled folder\ozadje-0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62025" y="708025"/>
            <a:ext cx="1204913" cy="2047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lnSpc>
                <a:spcPts val="84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dirty="0">
                <a:solidFill>
                  <a:schemeClr val="tx2"/>
                </a:solidFill>
                <a:latin typeface="Republika" pitchFamily="2" charset="-18"/>
                <a:cs typeface="Republika"/>
              </a:rPr>
              <a:t>REPUBLIKA SLOVENIJA</a:t>
            </a:r>
          </a:p>
          <a:p>
            <a:pPr fontAlgn="auto">
              <a:lnSpc>
                <a:spcPts val="84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b="1" dirty="0">
                <a:solidFill>
                  <a:schemeClr val="tx2"/>
                </a:solidFill>
                <a:latin typeface="Republika" pitchFamily="2" charset="-18"/>
                <a:cs typeface="Republika"/>
              </a:rPr>
              <a:t>MINISTRSTVO ZA PRIMER</a:t>
            </a:r>
          </a:p>
        </p:txBody>
      </p:sp>
      <p:pic>
        <p:nvPicPr>
          <p:cNvPr id="1028" name="Picture 8" descr="grb moder za 10 pt.wm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IKoželj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94CEE4-054B-4E00-A170-C18265658C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sldNum="0" hd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971550" y="1547813"/>
            <a:ext cx="72009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sl-SI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71550" y="3240088"/>
            <a:ext cx="7200900" cy="262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1550" y="6356350"/>
            <a:ext cx="1582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sl-SI"/>
              <a:t>IKoželj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081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43456B-AF58-4C67-A6EC-53BE9AE7BD99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  <p:sp>
        <p:nvSpPr>
          <p:cNvPr id="9" name="TextBox 8"/>
          <p:cNvSpPr txBox="1"/>
          <p:nvPr/>
        </p:nvSpPr>
        <p:spPr>
          <a:xfrm>
            <a:off x="962025" y="708025"/>
            <a:ext cx="2162175" cy="21272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lnSpc>
                <a:spcPts val="838"/>
              </a:lnSpc>
              <a:defRPr/>
            </a:pPr>
            <a:r>
              <a:rPr lang="en-US" sz="700">
                <a:solidFill>
                  <a:schemeClr val="tx2"/>
                </a:solidFill>
                <a:latin typeface="Republika" pitchFamily="2" charset="-18"/>
              </a:rPr>
              <a:t>REPUBLIKA SLOVENIJA</a:t>
            </a:r>
          </a:p>
          <a:p>
            <a:pPr>
              <a:lnSpc>
                <a:spcPts val="838"/>
              </a:lnSpc>
              <a:defRPr/>
            </a:pPr>
            <a:r>
              <a:rPr lang="en-US" sz="700" b="1">
                <a:solidFill>
                  <a:schemeClr val="tx2"/>
                </a:solidFill>
                <a:latin typeface="Republika" pitchFamily="2" charset="-18"/>
              </a:rPr>
              <a:t>MINISTRSTVO ZA </a:t>
            </a:r>
            <a:r>
              <a:rPr lang="sl-SI" sz="700" b="1">
                <a:solidFill>
                  <a:schemeClr val="tx2"/>
                </a:solidFill>
                <a:latin typeface="Republika" pitchFamily="2" charset="-18"/>
              </a:rPr>
              <a:t>OKOLJE IN PROSTOR</a:t>
            </a:r>
            <a:endParaRPr lang="en-US" sz="700" b="1">
              <a:solidFill>
                <a:schemeClr val="tx2"/>
              </a:solidFill>
              <a:latin typeface="Republika" pitchFamily="2" charset="-18"/>
            </a:endParaRPr>
          </a:p>
        </p:txBody>
      </p:sp>
      <p:pic>
        <p:nvPicPr>
          <p:cNvPr id="4104" name="Picture 9" descr="grb moder za 10 pt.wmf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0" r:id="rId2"/>
    <p:sldLayoutId id="2147483659" r:id="rId3"/>
    <p:sldLayoutId id="2147483658" r:id="rId4"/>
    <p:sldLayoutId id="2147483663" r:id="rId5"/>
    <p:sldLayoutId id="2147483664" r:id="rId6"/>
    <p:sldLayoutId id="2147483665" r:id="rId7"/>
    <p:sldLayoutId id="2147483657" r:id="rId8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-skladi.si/razpisi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-skladi.si/razpisi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5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-skladi.si/razpisi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-skladi.si/razpisi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-skladi.si/razpisi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hyperlink" Target="http://www.eu-skladi.si/razpisi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-skladi.si/razpisi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8.jpg"/><Relationship Id="rId7" Type="http://schemas.openxmlformats.org/officeDocument/2006/relationships/hyperlink" Target="http://www.eu-skladi.si/razpisi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-skladi.si/razpisi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-skladi.si/razpisi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-skladi.si/razpisi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-skladi.si/razpisi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-skladi.si/razpisi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-skladi.si/razpisi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2313365"/>
            <a:ext cx="8385175" cy="234813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ts val="600"/>
              </a:spcBef>
              <a:buFont typeface="Arial" charset="0"/>
              <a:buNone/>
            </a:pPr>
            <a:r>
              <a:rPr lang="sl-SI" sz="28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Izvajanje OP ROPI 2007 – 2013 na področju okolja</a:t>
            </a:r>
          </a:p>
          <a:p>
            <a:pPr algn="ctr">
              <a:lnSpc>
                <a:spcPct val="80000"/>
              </a:lnSpc>
              <a:spcBef>
                <a:spcPts val="600"/>
              </a:spcBef>
              <a:buFont typeface="Arial" charset="0"/>
              <a:buNone/>
            </a:pPr>
            <a:endParaRPr lang="sl-SI" sz="1400" b="1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  <a:p>
            <a:pPr algn="ctr">
              <a:lnSpc>
                <a:spcPct val="80000"/>
              </a:lnSpc>
              <a:spcBef>
                <a:spcPts val="600"/>
              </a:spcBef>
              <a:buFont typeface="Arial" charset="0"/>
              <a:buNone/>
            </a:pPr>
            <a:r>
              <a:rPr lang="sl-SI" sz="24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4. in 5. razvojna prioriteta</a:t>
            </a:r>
          </a:p>
          <a:p>
            <a:pPr algn="ctr">
              <a:lnSpc>
                <a:spcPct val="80000"/>
              </a:lnSpc>
              <a:spcBef>
                <a:spcPts val="600"/>
              </a:spcBef>
              <a:buFont typeface="Arial" charset="0"/>
              <a:buNone/>
            </a:pPr>
            <a:r>
              <a:rPr lang="sl-SI" sz="24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4., 5.1, 5.2, 5.3 prednostna usmeritev</a:t>
            </a:r>
            <a:endParaRPr lang="sl-SI" sz="2400" b="1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  <a:p>
            <a:pPr algn="ctr">
              <a:lnSpc>
                <a:spcPct val="80000"/>
              </a:lnSpc>
              <a:spcBef>
                <a:spcPts val="600"/>
              </a:spcBef>
              <a:buFont typeface="Arial" charset="0"/>
              <a:buNone/>
            </a:pPr>
            <a:endParaRPr lang="sl-SI" sz="1400" b="1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  <a:p>
            <a:pPr algn="ctr">
              <a:lnSpc>
                <a:spcPct val="80000"/>
              </a:lnSpc>
              <a:spcBef>
                <a:spcPts val="600"/>
              </a:spcBef>
              <a:buFont typeface="Arial" charset="0"/>
              <a:buNone/>
            </a:pPr>
            <a:endParaRPr lang="sl-SI" sz="1400" b="1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  <a:p>
            <a:pPr algn="ctr">
              <a:lnSpc>
                <a:spcPct val="80000"/>
              </a:lnSpc>
              <a:spcBef>
                <a:spcPts val="600"/>
              </a:spcBef>
              <a:buFont typeface="Arial" charset="0"/>
              <a:buNone/>
            </a:pPr>
            <a:endParaRPr lang="sl-SI" sz="1400" b="1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  <a:p>
            <a:pPr algn="ctr">
              <a:lnSpc>
                <a:spcPct val="80000"/>
              </a:lnSpc>
              <a:spcBef>
                <a:spcPts val="600"/>
              </a:spcBef>
              <a:buFont typeface="Arial" charset="0"/>
              <a:buNone/>
            </a:pPr>
            <a:endParaRPr lang="sl-SI" sz="1400" b="1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  <a:p>
            <a:pPr algn="ctr">
              <a:lnSpc>
                <a:spcPct val="80000"/>
              </a:lnSpc>
              <a:spcBef>
                <a:spcPts val="600"/>
              </a:spcBef>
              <a:buFont typeface="Arial" charset="0"/>
              <a:buNone/>
            </a:pPr>
            <a:endParaRPr lang="sl-SI" sz="1400" b="1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  <a:p>
            <a:pPr algn="ctr">
              <a:lnSpc>
                <a:spcPct val="80000"/>
              </a:lnSpc>
              <a:spcBef>
                <a:spcPts val="600"/>
              </a:spcBef>
              <a:buFont typeface="Arial" charset="0"/>
              <a:buNone/>
            </a:pPr>
            <a:endParaRPr lang="sl-SI" sz="1400" b="1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>
          <a:xfrm>
            <a:off x="655608" y="5991225"/>
            <a:ext cx="7872442" cy="365125"/>
          </a:xfrm>
        </p:spPr>
        <p:txBody>
          <a:bodyPr/>
          <a:lstStyle/>
          <a:p>
            <a:pPr algn="l">
              <a:defRPr/>
            </a:pPr>
            <a:r>
              <a:rPr lang="sl-SI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Otočec, 21. maj 2014</a:t>
            </a:r>
            <a:endParaRPr lang="sl-SI" b="1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pic>
        <p:nvPicPr>
          <p:cNvPr id="4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Pravokotnik 1"/>
          <p:cNvSpPr/>
          <p:nvPr/>
        </p:nvSpPr>
        <p:spPr>
          <a:xfrm>
            <a:off x="2286000" y="5149873"/>
            <a:ext cx="4572000" cy="612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ts val="600"/>
              </a:spcBef>
              <a:buFont typeface="Arial" charset="0"/>
              <a:buNone/>
            </a:pPr>
            <a:r>
              <a:rPr lang="sl-SI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Leon </a:t>
            </a:r>
            <a:r>
              <a:rPr lang="sl-SI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B</a:t>
            </a:r>
            <a:r>
              <a:rPr lang="sl-SI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ehin, Blaž </a:t>
            </a:r>
            <a:r>
              <a:rPr lang="sl-SI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Mozetič</a:t>
            </a:r>
          </a:p>
          <a:p>
            <a:pPr algn="ctr">
              <a:lnSpc>
                <a:spcPct val="80000"/>
              </a:lnSpc>
              <a:spcBef>
                <a:spcPts val="600"/>
              </a:spcBef>
              <a:buFont typeface="Arial" charset="0"/>
              <a:buNone/>
            </a:pPr>
            <a:r>
              <a:rPr lang="sl-SI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Ministrstvo za kmetijstvo in okolje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89147" y="1586973"/>
            <a:ext cx="8385175" cy="95620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spcBef>
                <a:spcPts val="600"/>
              </a:spcBef>
              <a:buFont typeface="Arial" charset="0"/>
              <a:buNone/>
            </a:pPr>
            <a:r>
              <a:rPr lang="sl-SI" sz="3600" b="1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Nadzorni odbor OP ROPI 2007 – 2013</a:t>
            </a:r>
            <a:endParaRPr lang="sl-SI" sz="1400" b="1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  <a:p>
            <a:pPr algn="ctr">
              <a:lnSpc>
                <a:spcPct val="80000"/>
              </a:lnSpc>
              <a:spcBef>
                <a:spcPts val="600"/>
              </a:spcBef>
              <a:buFont typeface="Arial" charset="0"/>
              <a:buNone/>
            </a:pPr>
            <a:endParaRPr lang="sl-SI" sz="1400" b="1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  <a:p>
            <a:pPr algn="ctr">
              <a:lnSpc>
                <a:spcPct val="80000"/>
              </a:lnSpc>
              <a:spcBef>
                <a:spcPts val="600"/>
              </a:spcBef>
              <a:buFont typeface="Arial" charset="0"/>
              <a:buNone/>
            </a:pPr>
            <a:endParaRPr lang="sl-SI" sz="1400" b="1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  <a:p>
            <a:pPr algn="ctr">
              <a:lnSpc>
                <a:spcPct val="80000"/>
              </a:lnSpc>
              <a:spcBef>
                <a:spcPts val="600"/>
              </a:spcBef>
              <a:buFont typeface="Arial" charset="0"/>
              <a:buNone/>
            </a:pPr>
            <a:endParaRPr lang="sl-SI" sz="1400" b="1" dirty="0" smtClean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pic>
        <p:nvPicPr>
          <p:cNvPr id="7" name="Picture 2" descr="Zemljevid - povezav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7" r="43536" b="5453"/>
          <a:stretch>
            <a:fillRect/>
          </a:stretch>
        </p:blipFill>
        <p:spPr bwMode="auto">
          <a:xfrm>
            <a:off x="7613858" y="5762702"/>
            <a:ext cx="1487279" cy="105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Naslov 8"/>
          <p:cNvSpPr txBox="1">
            <a:spLocks/>
          </p:cNvSpPr>
          <p:nvPr/>
        </p:nvSpPr>
        <p:spPr bwMode="auto">
          <a:xfrm>
            <a:off x="457200" y="40466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sl-SI" sz="4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Črpanje </a:t>
            </a:r>
          </a:p>
          <a:p>
            <a:pPr algn="ctr">
              <a:defRPr/>
            </a:pPr>
            <a:r>
              <a:rPr lang="sl-SI" sz="40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– izvedena izplačila iz proračuna RS </a:t>
            </a:r>
            <a:r>
              <a:rPr lang="sl-SI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-1</a:t>
            </a:r>
          </a:p>
        </p:txBody>
      </p:sp>
      <p:pic>
        <p:nvPicPr>
          <p:cNvPr id="8" name="Picture 2" descr="Zemljevid - povezav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7" r="43536" b="5453"/>
          <a:stretch>
            <a:fillRect/>
          </a:stretch>
        </p:blipFill>
        <p:spPr bwMode="auto">
          <a:xfrm>
            <a:off x="7524328" y="5699443"/>
            <a:ext cx="1576810" cy="111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703204"/>
              </p:ext>
            </p:extLst>
          </p:nvPr>
        </p:nvGraphicFramePr>
        <p:xfrm>
          <a:off x="611560" y="5699021"/>
          <a:ext cx="6696744" cy="10492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61851"/>
                <a:gridCol w="792849"/>
                <a:gridCol w="835323"/>
                <a:gridCol w="792849"/>
                <a:gridCol w="849482"/>
                <a:gridCol w="778691"/>
                <a:gridCol w="778691"/>
                <a:gridCol w="807008"/>
              </a:tblGrid>
              <a:tr h="349744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2008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2009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2010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2011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2012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1" kern="1200" cap="all" baseline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2013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1" kern="1200" cap="all" baseline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2014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49744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IZPLACILA </a:t>
                      </a:r>
                      <a:r>
                        <a:rPr lang="sl-SI" sz="1000" b="1" kern="1200" cap="all" baseline="0" dirty="0" smtClean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EU del</a:t>
                      </a:r>
                      <a:endParaRPr lang="sl-SI" sz="1000" b="1" kern="1200" cap="all" baseline="0" dirty="0">
                        <a:solidFill>
                          <a:srgbClr val="0000FF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942.836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17.484.373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26.420.333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17.322.143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40.743.666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77.478.117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26.814.364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49744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IZPLACILA </a:t>
                      </a:r>
                      <a:r>
                        <a:rPr lang="sl-SI" sz="1000" b="1" kern="1200" cap="all" baseline="0" dirty="0" smtClean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SLO del</a:t>
                      </a:r>
                      <a:endParaRPr lang="sl-SI" sz="1000" b="1" kern="1200" cap="all" baseline="0" dirty="0">
                        <a:solidFill>
                          <a:srgbClr val="0000FF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b="1" kern="1200" cap="all" baseline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 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3.112.590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11.462.636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8.583.610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11.505.422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13.725.940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7.914.666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0" name="Grafikon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6743342"/>
              </p:ext>
            </p:extLst>
          </p:nvPr>
        </p:nvGraphicFramePr>
        <p:xfrm>
          <a:off x="971600" y="1586464"/>
          <a:ext cx="6552728" cy="4079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58243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Zemljevid - povezav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7" r="43536" b="5453"/>
          <a:stretch>
            <a:fillRect/>
          </a:stretch>
        </p:blipFill>
        <p:spPr bwMode="auto">
          <a:xfrm>
            <a:off x="7452320" y="5648565"/>
            <a:ext cx="1648818" cy="1164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Grafikon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5284242"/>
              </p:ext>
            </p:extLst>
          </p:nvPr>
        </p:nvGraphicFramePr>
        <p:xfrm>
          <a:off x="1115616" y="1700808"/>
          <a:ext cx="6246440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218665"/>
              </p:ext>
            </p:extLst>
          </p:nvPr>
        </p:nvGraphicFramePr>
        <p:xfrm>
          <a:off x="333375" y="5850057"/>
          <a:ext cx="7013377" cy="809625"/>
        </p:xfrm>
        <a:graphic>
          <a:graphicData uri="http://schemas.openxmlformats.org/drawingml/2006/table">
            <a:tbl>
              <a:tblPr/>
              <a:tblGrid>
                <a:gridCol w="857250"/>
                <a:gridCol w="709985"/>
                <a:gridCol w="891365"/>
                <a:gridCol w="930546"/>
                <a:gridCol w="861979"/>
                <a:gridCol w="940341"/>
                <a:gridCol w="930546"/>
                <a:gridCol w="891365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 Black" panose="020B0A040201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 Black" panose="020B0A04020102020204" pitchFamily="34" charset="0"/>
                        </a:rPr>
                        <a:t>2008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0" i="0" u="none" strike="noStrike">
                          <a:solidFill>
                            <a:srgbClr val="0000FF"/>
                          </a:solidFill>
                          <a:effectLst/>
                          <a:latin typeface="Arial Black" panose="020B0A04020102020204" pitchFamily="34" charset="0"/>
                        </a:rPr>
                        <a:t>2009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0" i="0" u="none" strike="noStrike">
                          <a:solidFill>
                            <a:srgbClr val="0000FF"/>
                          </a:solidFill>
                          <a:effectLst/>
                          <a:latin typeface="Arial Black" panose="020B0A04020102020204" pitchFamily="34" charset="0"/>
                        </a:rPr>
                        <a:t>2010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0" i="0" u="none" strike="noStrike">
                          <a:solidFill>
                            <a:srgbClr val="0000FF"/>
                          </a:solidFill>
                          <a:effectLst/>
                          <a:latin typeface="Arial Black" panose="020B0A04020102020204" pitchFamily="34" charset="0"/>
                        </a:rPr>
                        <a:t>2011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0" i="0" u="none" strike="noStrike">
                          <a:solidFill>
                            <a:srgbClr val="0000FF"/>
                          </a:solidFill>
                          <a:effectLst/>
                          <a:latin typeface="Arial Black" panose="020B0A04020102020204" pitchFamily="34" charset="0"/>
                        </a:rPr>
                        <a:t>2012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0" i="0" u="none" strike="noStrike">
                          <a:solidFill>
                            <a:srgbClr val="0000FF"/>
                          </a:solidFill>
                          <a:effectLst/>
                          <a:latin typeface="Arial Black" panose="020B0A04020102020204" pitchFamily="34" charset="0"/>
                        </a:rPr>
                        <a:t>2013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0" i="0" u="none" strike="noStrike">
                          <a:solidFill>
                            <a:srgbClr val="0000FF"/>
                          </a:solidFill>
                          <a:effectLst/>
                          <a:latin typeface="Arial Black" panose="020B0A04020102020204" pitchFamily="34" charset="0"/>
                        </a:rPr>
                        <a:t>2014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000" b="0" i="0" u="none" strike="noStrike">
                          <a:solidFill>
                            <a:srgbClr val="0000FF"/>
                          </a:solidFill>
                          <a:effectLst/>
                          <a:latin typeface="Arial Black" panose="020B0A04020102020204" pitchFamily="34" charset="0"/>
                        </a:rPr>
                        <a:t>VREDNOST IZPLAČIL EU DEL - v EUR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0" i="0" u="none" strike="noStrike">
                          <a:solidFill>
                            <a:srgbClr val="0000FF"/>
                          </a:solidFill>
                          <a:effectLst/>
                          <a:latin typeface="Arial Black" panose="020B0A04020102020204" pitchFamily="34" charset="0"/>
                        </a:rPr>
                        <a:t>942.836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0" i="0" u="none" strike="noStrike">
                          <a:solidFill>
                            <a:srgbClr val="0000FF"/>
                          </a:solidFill>
                          <a:effectLst/>
                          <a:latin typeface="Arial Black" panose="020B0A04020102020204" pitchFamily="34" charset="0"/>
                        </a:rPr>
                        <a:t>18.427.209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0" i="0" u="none" strike="noStrike">
                          <a:solidFill>
                            <a:srgbClr val="0000FF"/>
                          </a:solidFill>
                          <a:effectLst/>
                          <a:latin typeface="Arial Black" panose="020B0A04020102020204" pitchFamily="34" charset="0"/>
                        </a:rPr>
                        <a:t>44.847.543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0" i="0" u="none" strike="noStrike">
                          <a:solidFill>
                            <a:srgbClr val="0000FF"/>
                          </a:solidFill>
                          <a:effectLst/>
                          <a:latin typeface="Arial Black" panose="020B0A04020102020204" pitchFamily="34" charset="0"/>
                        </a:rPr>
                        <a:t>62.169.686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0" i="0" u="none" strike="noStrike">
                          <a:solidFill>
                            <a:srgbClr val="0000FF"/>
                          </a:solidFill>
                          <a:effectLst/>
                          <a:latin typeface="Arial Black" panose="020B0A04020102020204" pitchFamily="34" charset="0"/>
                        </a:rPr>
                        <a:t>102.913.352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0" i="0" u="none" strike="noStrike">
                          <a:solidFill>
                            <a:srgbClr val="0000FF"/>
                          </a:solidFill>
                          <a:effectLst/>
                          <a:latin typeface="Arial Black" panose="020B0A04020102020204" pitchFamily="34" charset="0"/>
                        </a:rPr>
                        <a:t>180.391.469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Arial Black" panose="020B0A04020102020204" pitchFamily="34" charset="0"/>
                        </a:rPr>
                        <a:t>207.205.833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9" name="Naslov 8"/>
          <p:cNvSpPr txBox="1">
            <a:spLocks/>
          </p:cNvSpPr>
          <p:nvPr/>
        </p:nvSpPr>
        <p:spPr bwMode="auto">
          <a:xfrm>
            <a:off x="457200" y="40466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sl-SI" sz="4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Črpanje </a:t>
            </a:r>
          </a:p>
          <a:p>
            <a:pPr algn="ctr">
              <a:defRPr/>
            </a:pPr>
            <a:r>
              <a:rPr lang="sl-SI" sz="40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– izvedena izplačila iz proračuna RS </a:t>
            </a:r>
            <a:r>
              <a:rPr lang="sl-SI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-2</a:t>
            </a:r>
          </a:p>
        </p:txBody>
      </p:sp>
    </p:spTree>
    <p:extLst>
      <p:ext uri="{BB962C8B-B14F-4D97-AF65-F5344CB8AC3E}">
        <p14:creationId xmlns:p14="http://schemas.microsoft.com/office/powerpoint/2010/main" val="414539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Zemljevid - povezav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7" r="43536" b="5453"/>
          <a:stretch>
            <a:fillRect/>
          </a:stretch>
        </p:blipFill>
        <p:spPr bwMode="auto">
          <a:xfrm>
            <a:off x="7164388" y="5445125"/>
            <a:ext cx="19367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293731"/>
              </p:ext>
            </p:extLst>
          </p:nvPr>
        </p:nvGraphicFramePr>
        <p:xfrm>
          <a:off x="611560" y="6129337"/>
          <a:ext cx="6336805" cy="6896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9493"/>
                <a:gridCol w="617700"/>
                <a:gridCol w="626920"/>
                <a:gridCol w="639212"/>
                <a:gridCol w="639212"/>
                <a:gridCol w="688382"/>
                <a:gridCol w="728333"/>
                <a:gridCol w="737553"/>
              </a:tblGrid>
              <a:tr h="15494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sl-SI" sz="11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0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2008</a:t>
                      </a:r>
                      <a:endParaRPr lang="sl-SI" sz="1000" b="1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0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2009</a:t>
                      </a:r>
                      <a:endParaRPr lang="sl-SI" sz="1000" b="1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2010</a:t>
                      </a:r>
                      <a:endParaRPr lang="sl-SI" sz="11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2011</a:t>
                      </a:r>
                      <a:endParaRPr lang="sl-SI" sz="11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2012</a:t>
                      </a:r>
                      <a:endParaRPr lang="sl-SI" sz="11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u="none" strike="noStrike">
                          <a:solidFill>
                            <a:srgbClr val="0000FF"/>
                          </a:solidFill>
                          <a:effectLst/>
                        </a:rPr>
                        <a:t>2013</a:t>
                      </a:r>
                      <a:endParaRPr lang="sl-SI" sz="11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u="none" strike="noStrike">
                          <a:solidFill>
                            <a:srgbClr val="0000FF"/>
                          </a:solidFill>
                          <a:effectLst/>
                        </a:rPr>
                        <a:t>2014</a:t>
                      </a:r>
                      <a:endParaRPr lang="sl-SI" sz="11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72569">
                <a:tc>
                  <a:txBody>
                    <a:bodyPr/>
                    <a:lstStyle/>
                    <a:p>
                      <a:pPr algn="l" fontAlgn="ctr"/>
                      <a:r>
                        <a:rPr lang="sl-SI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št. projektov z že izvedenimi izplačili iz proračuna RS</a:t>
                      </a:r>
                      <a:endParaRPr lang="sl-SI" sz="11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2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3</a:t>
                      </a:r>
                      <a:endParaRPr lang="sl-SI" sz="1200" b="1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200" b="1" u="none" strike="noStrike">
                          <a:solidFill>
                            <a:srgbClr val="0000FF"/>
                          </a:solidFill>
                          <a:effectLst/>
                        </a:rPr>
                        <a:t>10</a:t>
                      </a:r>
                      <a:endParaRPr lang="sl-SI" sz="1200" b="1" i="0" u="none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200" b="1" u="none" strike="noStrike">
                          <a:solidFill>
                            <a:srgbClr val="0000FF"/>
                          </a:solidFill>
                          <a:effectLst/>
                        </a:rPr>
                        <a:t>12</a:t>
                      </a:r>
                      <a:endParaRPr lang="sl-SI" sz="12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200" b="1" u="none" strike="noStrike">
                          <a:solidFill>
                            <a:srgbClr val="0000FF"/>
                          </a:solidFill>
                          <a:effectLst/>
                        </a:rPr>
                        <a:t>15</a:t>
                      </a:r>
                      <a:endParaRPr lang="sl-SI" sz="12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2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27</a:t>
                      </a:r>
                      <a:endParaRPr lang="sl-SI" sz="12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2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39</a:t>
                      </a:r>
                      <a:endParaRPr lang="sl-SI" sz="12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2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41</a:t>
                      </a:r>
                      <a:endParaRPr lang="sl-SI" sz="12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0" name="Grafikon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6523565"/>
              </p:ext>
            </p:extLst>
          </p:nvPr>
        </p:nvGraphicFramePr>
        <p:xfrm>
          <a:off x="1187624" y="1448817"/>
          <a:ext cx="612068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Naslov 8"/>
          <p:cNvSpPr txBox="1">
            <a:spLocks/>
          </p:cNvSpPr>
          <p:nvPr/>
        </p:nvSpPr>
        <p:spPr bwMode="auto">
          <a:xfrm>
            <a:off x="457200" y="40466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sl-SI" sz="4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Črpanje </a:t>
            </a:r>
          </a:p>
          <a:p>
            <a:pPr algn="ctr">
              <a:defRPr/>
            </a:pPr>
            <a:r>
              <a:rPr lang="sl-SI" sz="40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– izvedena izplačila iz proračuna RS </a:t>
            </a:r>
            <a:r>
              <a:rPr lang="sl-SI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-3</a:t>
            </a:r>
          </a:p>
        </p:txBody>
      </p:sp>
      <p:sp>
        <p:nvSpPr>
          <p:cNvPr id="7" name="PoljeZBesedilom 6"/>
          <p:cNvSpPr txBox="1"/>
          <p:nvPr/>
        </p:nvSpPr>
        <p:spPr>
          <a:xfrm>
            <a:off x="1885988" y="2070720"/>
            <a:ext cx="2687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b="1" cap="all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Število </a:t>
            </a:r>
            <a:r>
              <a:rPr lang="sl-SI" sz="1400" b="1" cap="all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projektov z izplačili</a:t>
            </a:r>
            <a:endParaRPr lang="sl-SI" sz="1400" b="1" cap="all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2990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836613"/>
            <a:ext cx="9144000" cy="554037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sz="3600" b="1" dirty="0" smtClean="0">
                <a:solidFill>
                  <a:srgbClr val="0000FF"/>
                </a:solidFill>
                <a:latin typeface="Calibri" pitchFamily="34" charset="0"/>
              </a:rPr>
              <a:t>SPLOŠNI PREGLED STANJA</a:t>
            </a:r>
            <a:endParaRPr lang="sl-SI" sz="36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362075"/>
            <a:ext cx="9144000" cy="37147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sz="2400" b="1" dirty="0" smtClean="0">
                <a:solidFill>
                  <a:srgbClr val="0000FF"/>
                </a:solidFill>
                <a:latin typeface="Calibri" pitchFamily="34" charset="0"/>
              </a:rPr>
              <a:t>4. in 5. razvojna prioriteta</a:t>
            </a:r>
            <a:endParaRPr lang="sl-SI" sz="24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8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 descr="Zemljevid - povezav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7" r="43536" b="5453"/>
          <a:stretch>
            <a:fillRect/>
          </a:stretch>
        </p:blipFill>
        <p:spPr bwMode="auto">
          <a:xfrm>
            <a:off x="7613858" y="5762702"/>
            <a:ext cx="1487279" cy="105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209704"/>
              </p:ext>
            </p:extLst>
          </p:nvPr>
        </p:nvGraphicFramePr>
        <p:xfrm>
          <a:off x="76199" y="2895600"/>
          <a:ext cx="8936248" cy="25481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6274"/>
                <a:gridCol w="523875"/>
                <a:gridCol w="1114425"/>
                <a:gridCol w="590550"/>
                <a:gridCol w="942975"/>
                <a:gridCol w="838200"/>
                <a:gridCol w="1162050"/>
                <a:gridCol w="1123950"/>
                <a:gridCol w="847725"/>
                <a:gridCol w="696224"/>
              </a:tblGrid>
              <a:tr h="800100">
                <a:tc>
                  <a:txBody>
                    <a:bodyPr/>
                    <a:lstStyle/>
                    <a:p>
                      <a:pPr algn="ctr" fontAlgn="ctr"/>
                      <a:r>
                        <a:rPr lang="nl-NL" sz="11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OP ROPI </a:t>
                      </a:r>
                      <a:endParaRPr lang="sl-SI" sz="1100" b="1" i="0" u="none" strike="noStrike" dirty="0" smtClean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nl-NL" sz="11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lang="nl-NL" sz="11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. in 5. RP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RE / OC</a:t>
                      </a: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RAZPOLOŽLJIVE PRAVICE PORABE</a:t>
                      </a: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ŠTEVILO ODLOČB</a:t>
                      </a: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SKUPNA VREDNOST PROJEKTOV</a:t>
                      </a: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delež EU</a:t>
                      </a: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ODSTOTEK  DODELJENIH PRAVIC PORABE</a:t>
                      </a: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SKLENJENE POGODBE O SOFINANCIRANJU</a:t>
                      </a: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ČRPANJE</a:t>
                      </a: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ČRPANJE V %</a:t>
                      </a: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7 = 6 / 3</a:t>
                      </a: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10 = 9 / 3</a:t>
                      </a: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86014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RE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548.491.592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1.013.903.390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584.767.399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sl-SI" sz="1100" b="1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489.804.717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195.924.890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35,72%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86014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OC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sl-SI" sz="1100" b="1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309.130.205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182.557.759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sl-SI" sz="1100" b="1" i="0" u="none" strike="noStrike" dirty="0"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146.048.861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11.280.943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28386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SKUPAJ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548.491.592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1.323.033.595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767.325.158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139,90%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635.853.579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207.205.833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37,78%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442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8"/>
          <p:cNvSpPr txBox="1">
            <a:spLocks/>
          </p:cNvSpPr>
          <p:nvPr/>
        </p:nvSpPr>
        <p:spPr>
          <a:xfrm>
            <a:off x="457200" y="2646380"/>
            <a:ext cx="8229600" cy="150652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9999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sl-SI" dirty="0" smtClean="0">
                <a:solidFill>
                  <a:srgbClr val="0000FF"/>
                </a:solidFill>
                <a:latin typeface="+mj-lt"/>
              </a:rPr>
              <a:t>PREGLED IZVAJANJA PROJEKTOV PO PREDNOSTNIH USMERITVAH</a:t>
            </a:r>
          </a:p>
        </p:txBody>
      </p:sp>
      <p:pic>
        <p:nvPicPr>
          <p:cNvPr id="5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782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836613"/>
            <a:ext cx="9144000" cy="554037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sz="3600" b="1" dirty="0" smtClean="0">
                <a:solidFill>
                  <a:srgbClr val="0000FF"/>
                </a:solidFill>
                <a:latin typeface="Calibri" pitchFamily="34" charset="0"/>
              </a:rPr>
              <a:t>4. Ravnanje s komunalnimi odpadki</a:t>
            </a:r>
            <a:endParaRPr lang="sl-SI" sz="36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362075"/>
            <a:ext cx="9144000" cy="37147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sz="2400" b="1" dirty="0" smtClean="0">
                <a:solidFill>
                  <a:srgbClr val="0000FF"/>
                </a:solidFill>
                <a:latin typeface="Calibri" pitchFamily="34" charset="0"/>
              </a:rPr>
              <a:t>Vsi projekti</a:t>
            </a:r>
            <a:endParaRPr lang="sl-SI" sz="24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457200" y="1847851"/>
            <a:ext cx="8050213" cy="2981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/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Stanje prednostne usmeritve:</a:t>
            </a:r>
            <a:endParaRPr lang="sl-SI" sz="2400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0" hangingPunct="0">
              <a:buFontTx/>
              <a:buChar char="-"/>
            </a:pP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7 izdanih odločb (RE); podpisane vse pogodbe o sofinanciranju</a:t>
            </a:r>
            <a:endParaRPr lang="sl-SI" sz="2400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0" hangingPunct="0">
              <a:buFontTx/>
              <a:buChar char="-"/>
            </a:pP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1 projekt (CERO Nova Gorica; 24,7 mio € EU del); upravičenci odstopili od izvedbe projekta</a:t>
            </a:r>
          </a:p>
          <a:p>
            <a:pPr marL="342900" indent="-342900" eaLnBrk="0" hangingPunct="0">
              <a:buFontTx/>
              <a:buChar char="-"/>
            </a:pP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Problemi s pridobivanjem OVD</a:t>
            </a:r>
          </a:p>
          <a:p>
            <a:pPr eaLnBrk="0" hangingPunct="0"/>
            <a:endParaRPr lang="sl-SI" sz="2400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0" hangingPunct="0">
              <a:buFontTx/>
              <a:buChar char="-"/>
            </a:pP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En velik projekt (CERO Ljubljana) </a:t>
            </a:r>
            <a:endParaRPr lang="sl-SI" sz="2400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8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688998"/>
              </p:ext>
            </p:extLst>
          </p:nvPr>
        </p:nvGraphicFramePr>
        <p:xfrm>
          <a:off x="76200" y="4895850"/>
          <a:ext cx="8936248" cy="16337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5767"/>
                <a:gridCol w="542056"/>
                <a:gridCol w="961381"/>
                <a:gridCol w="675013"/>
                <a:gridCol w="974167"/>
                <a:gridCol w="838652"/>
                <a:gridCol w="1075689"/>
                <a:gridCol w="942975"/>
                <a:gridCol w="755535"/>
                <a:gridCol w="675013"/>
              </a:tblGrid>
              <a:tr h="80010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PREDNOSTNA USMERITEV</a:t>
                      </a:r>
                      <a:endParaRPr lang="sl-SI" sz="1100" b="1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RE / OC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RAZPOLOŽLJIVE PRAVICE PORABE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ŠTEVILO ODLOČB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SKUPNA VREDNOST PROJEKTOV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delež EU</a:t>
                      </a:r>
                      <a:endParaRPr lang="sl-SI" sz="1100" b="1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ODSTOTEK  DODELJENIH PRAVIC PORABE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SKLENJENE POGODBE O SOFINANCIRANJU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ČRPANJE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ČRPANJE V %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1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2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3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4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5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6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7 = 6 / 3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8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9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10 = 9 / 3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86014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RAVNANJE S KOMUNALNIMI ODPADKI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RE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155.568.426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63631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7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300.960.758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63631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161.673.268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63631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103,92%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130.891.159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63631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41.221.747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63631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26,50%</a:t>
                      </a:r>
                      <a:endParaRPr lang="sl-SI" sz="1100" b="1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98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836613"/>
            <a:ext cx="9144000" cy="554037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sz="3600" b="1" dirty="0" smtClean="0">
                <a:solidFill>
                  <a:srgbClr val="0000FF"/>
                </a:solidFill>
                <a:latin typeface="Calibri" pitchFamily="34" charset="0"/>
              </a:rPr>
              <a:t>4. Ravnanje s komunalnimi odpadki</a:t>
            </a:r>
            <a:endParaRPr lang="sl-SI" sz="36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362075"/>
            <a:ext cx="9144000" cy="37147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sz="2400" b="1" dirty="0" smtClean="0">
                <a:solidFill>
                  <a:srgbClr val="0000FF"/>
                </a:solidFill>
                <a:latin typeface="Calibri" pitchFamily="34" charset="0"/>
              </a:rPr>
              <a:t>CERO Ljubljana</a:t>
            </a:r>
            <a:endParaRPr lang="sl-SI" sz="24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457199" y="2114551"/>
            <a:ext cx="8050213" cy="374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/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Stanje projekta:</a:t>
            </a:r>
            <a:endParaRPr lang="sl-SI" sz="2400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0" hangingPunct="0">
              <a:buFontTx/>
              <a:buChar char="-"/>
            </a:pP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izvajalska pogodba in pogodba o sofinanciranju podpisani</a:t>
            </a:r>
          </a:p>
          <a:p>
            <a:pPr eaLnBrk="0" hangingPunct="0"/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Problemi:</a:t>
            </a:r>
            <a:endParaRPr lang="sl-SI" sz="2400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0" hangingPunct="0">
              <a:buFontTx/>
              <a:buChar char="-"/>
            </a:pPr>
            <a:r>
              <a:rPr lang="sl-SI" sz="2400" dirty="0">
                <a:solidFill>
                  <a:srgbClr val="0000FF"/>
                </a:solidFill>
                <a:latin typeface="Calibri" pitchFamily="34" charset="0"/>
              </a:rPr>
              <a:t>p</a:t>
            </a: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ridobitev gradbenega dovoljenja za MBO, konec maja 2014 (OVD pridobljeno)</a:t>
            </a:r>
            <a:endParaRPr lang="sl-SI" sz="2400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0" hangingPunct="0">
              <a:buFontTx/>
              <a:buChar char="-"/>
            </a:pP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zaključek poskusnega obratovanja v letu 2016, potrdilo o izvedbi projekta 09/2017</a:t>
            </a:r>
            <a:endParaRPr lang="en-GB" sz="2400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8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686957"/>
              </p:ext>
            </p:extLst>
          </p:nvPr>
        </p:nvGraphicFramePr>
        <p:xfrm>
          <a:off x="352425" y="5086351"/>
          <a:ext cx="8591549" cy="16668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34951"/>
                <a:gridCol w="734778"/>
                <a:gridCol w="1194015"/>
                <a:gridCol w="1090687"/>
                <a:gridCol w="1745098"/>
                <a:gridCol w="1592020"/>
              </a:tblGrid>
              <a:tr h="760721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Operacija / projekt</a:t>
                      </a:r>
                      <a:endParaRPr lang="sl-SI" sz="1100" b="1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u="none" strike="noStrike">
                          <a:solidFill>
                            <a:srgbClr val="0000FF"/>
                          </a:solidFill>
                          <a:effectLst/>
                        </a:rPr>
                        <a:t>Datum odločbe</a:t>
                      </a:r>
                      <a:endParaRPr lang="sl-SI" sz="1100" b="1" i="0" u="none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v-SE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Skupna vrednost projekta   </a:t>
                      </a:r>
                      <a:r>
                        <a:rPr lang="sv-SE" sz="1100" b="1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 </a:t>
                      </a:r>
                      <a:r>
                        <a:rPr lang="sv-SE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(v EUR)</a:t>
                      </a:r>
                      <a:endParaRPr lang="sv-SE" sz="1100" b="1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u="none" strike="noStrike">
                          <a:solidFill>
                            <a:srgbClr val="0000FF"/>
                          </a:solidFill>
                          <a:effectLst/>
                        </a:rPr>
                        <a:t>Delež EU   v odločbi                            (v EUR)</a:t>
                      </a:r>
                      <a:endParaRPr lang="sl-SI" sz="1100" b="1" i="0" u="none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b="1" u="none" strike="noStrike">
                          <a:solidFill>
                            <a:srgbClr val="0000FF"/>
                          </a:solidFill>
                          <a:effectLst/>
                        </a:rPr>
                        <a:t>Skupna izplačila od 2007 do 30.4.2014 delež EU (v EUR)</a:t>
                      </a:r>
                      <a:endParaRPr lang="pl-PL" sz="1100" b="1" i="0" u="none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%    realizacije             (izplačila/ delež EU v odločbi )</a:t>
                      </a:r>
                      <a:endParaRPr lang="sl-SI" sz="1100" b="1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23741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u="none" strike="noStrike" dirty="0">
                          <a:solidFill>
                            <a:srgbClr val="0000FF"/>
                          </a:solidFill>
                          <a:effectLst/>
                        </a:rPr>
                        <a:t>1</a:t>
                      </a:r>
                      <a:endParaRPr lang="sl-SI" sz="1100" b="0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u="none" strike="noStrike" dirty="0">
                          <a:solidFill>
                            <a:srgbClr val="0000FF"/>
                          </a:solidFill>
                          <a:effectLst/>
                        </a:rPr>
                        <a:t>2</a:t>
                      </a:r>
                      <a:endParaRPr lang="sl-SI" sz="1100" b="0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3</a:t>
                      </a:r>
                      <a:endParaRPr lang="sl-SI" sz="1100" b="0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4</a:t>
                      </a:r>
                      <a:endParaRPr lang="sl-SI" sz="1100" b="0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5</a:t>
                      </a:r>
                      <a:endParaRPr lang="sl-SI" sz="1100" b="0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6=5/4</a:t>
                      </a:r>
                      <a:endParaRPr lang="sl-SI" sz="1100" b="0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682412"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Nadgradnja regionalnega centra za ravnanje z odpadki v Ljubljani</a:t>
                      </a:r>
                      <a:endParaRPr lang="pl-PL" sz="1100" b="1" i="0" u="none" strike="noStrike" dirty="0">
                        <a:solidFill>
                          <a:srgbClr val="0000FF"/>
                        </a:solidFill>
                        <a:effectLst/>
                        <a:latin typeface="Arial CE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u="none" strike="noStrike">
                          <a:solidFill>
                            <a:srgbClr val="0000FF"/>
                          </a:solidFill>
                          <a:effectLst/>
                        </a:rPr>
                        <a:t>8.4.2009</a:t>
                      </a:r>
                      <a:endParaRPr lang="sl-SI" sz="1100" b="1" i="0" u="none" strike="noStrike">
                        <a:solidFill>
                          <a:srgbClr val="0000FF"/>
                        </a:solidFill>
                        <a:effectLst/>
                        <a:latin typeface="Arial CE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u="none" strike="noStrike">
                          <a:solidFill>
                            <a:srgbClr val="0000FF"/>
                          </a:solidFill>
                          <a:effectLst/>
                        </a:rPr>
                        <a:t>143.921.874</a:t>
                      </a:r>
                      <a:endParaRPr lang="sl-SI" sz="1100" b="1" i="0" u="none" strike="noStrike">
                        <a:solidFill>
                          <a:srgbClr val="0000FF"/>
                        </a:solidFill>
                        <a:effectLst/>
                        <a:latin typeface="Arial CE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77.571.941</a:t>
                      </a:r>
                      <a:endParaRPr lang="sl-SI" sz="1100" b="1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u="none" strike="noStrike">
                          <a:solidFill>
                            <a:srgbClr val="0000FF"/>
                          </a:solidFill>
                          <a:effectLst/>
                        </a:rPr>
                        <a:t>12.150.011</a:t>
                      </a:r>
                      <a:endParaRPr lang="sl-SI" sz="1100" b="1" i="0" u="none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15,7%</a:t>
                      </a:r>
                      <a:endParaRPr lang="sl-SI" sz="1100" b="1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143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836613"/>
            <a:ext cx="9144000" cy="554037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sz="3600" b="1" dirty="0" smtClean="0">
                <a:solidFill>
                  <a:srgbClr val="0000FF"/>
                </a:solidFill>
                <a:latin typeface="Calibri" pitchFamily="34" charset="0"/>
              </a:rPr>
              <a:t>5.1 Odvajanje in čiščenje odpadne vode</a:t>
            </a:r>
            <a:endParaRPr lang="sl-SI" sz="36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362074"/>
            <a:ext cx="9144000" cy="37147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sz="2400" b="1" dirty="0" smtClean="0">
                <a:solidFill>
                  <a:srgbClr val="0000FF"/>
                </a:solidFill>
                <a:latin typeface="Calibri" pitchFamily="34" charset="0"/>
              </a:rPr>
              <a:t>Vsi projekti</a:t>
            </a:r>
            <a:endParaRPr lang="sl-SI" sz="24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457199" y="2114551"/>
            <a:ext cx="8296276" cy="3743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/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Stanje prednostne usmeritve:</a:t>
            </a:r>
            <a:endParaRPr lang="sl-SI" sz="2400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0" hangingPunct="0">
              <a:buFontTx/>
              <a:buChar char="-"/>
            </a:pP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24 izdanih odločb (RE + OC)</a:t>
            </a:r>
            <a:endParaRPr lang="sl-SI" sz="2400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0" hangingPunct="0">
              <a:buFontTx/>
              <a:buChar char="-"/>
            </a:pPr>
            <a:r>
              <a:rPr lang="sl-SI" sz="2400" dirty="0">
                <a:solidFill>
                  <a:srgbClr val="0000FF"/>
                </a:solidFill>
                <a:latin typeface="Calibri" pitchFamily="34" charset="0"/>
              </a:rPr>
              <a:t>Odločbe OC izdane v letu </a:t>
            </a: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2013</a:t>
            </a:r>
          </a:p>
          <a:p>
            <a:pPr marL="342900" indent="-342900" eaLnBrk="0" hangingPunct="0">
              <a:buFontTx/>
              <a:buChar char="-"/>
            </a:pPr>
            <a:r>
              <a:rPr lang="sl-SI" sz="2400" dirty="0">
                <a:solidFill>
                  <a:srgbClr val="0000FF"/>
                </a:solidFill>
                <a:latin typeface="Calibri" pitchFamily="34" charset="0"/>
              </a:rPr>
              <a:t>Na </a:t>
            </a: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1 projektu </a:t>
            </a:r>
            <a:r>
              <a:rPr lang="sl-SI" sz="2400" dirty="0">
                <a:solidFill>
                  <a:srgbClr val="0000FF"/>
                </a:solidFill>
                <a:latin typeface="Calibri" pitchFamily="34" charset="0"/>
              </a:rPr>
              <a:t>še niso podpisane vse pogodbe o sofinanciranju za gradnjo</a:t>
            </a:r>
          </a:p>
          <a:p>
            <a:pPr marL="342900" indent="-342900" eaLnBrk="0" hangingPunct="0">
              <a:buFontTx/>
              <a:buChar char="-"/>
            </a:pP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Gradbena dela se izvajajo na vseh projektih</a:t>
            </a:r>
          </a:p>
          <a:p>
            <a:pPr eaLnBrk="0" hangingPunct="0"/>
            <a:endParaRPr lang="sl-SI" sz="2400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0" hangingPunct="0">
              <a:buFontTx/>
              <a:buChar char="-"/>
            </a:pPr>
            <a:endParaRPr lang="sl-SI" sz="2400" dirty="0" smtClean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8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757772"/>
              </p:ext>
            </p:extLst>
          </p:nvPr>
        </p:nvGraphicFramePr>
        <p:xfrm>
          <a:off x="103876" y="4347936"/>
          <a:ext cx="8936248" cy="247695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5767"/>
                <a:gridCol w="542056"/>
                <a:gridCol w="961381"/>
                <a:gridCol w="675013"/>
                <a:gridCol w="974167"/>
                <a:gridCol w="838652"/>
                <a:gridCol w="1075689"/>
                <a:gridCol w="942975"/>
                <a:gridCol w="755535"/>
                <a:gridCol w="675013"/>
              </a:tblGrid>
              <a:tr h="728889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PREDNOSTNA USMERITEV</a:t>
                      </a:r>
                      <a:endParaRPr lang="sl-SI" sz="1100" b="1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RE / OC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RAZPOLOŽLJIVE PRAVICE PORABE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ŠTEVILO ODLOČB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SKUPNA VREDNOST PROJEKTOV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delež EU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ODSTOTEK  DODELJENIH PRAVIC PORABE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SKLENJENE POGODBE O SOFINANCIRANJU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ČRPANJE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ČRPANJE V %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1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2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3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4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5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6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7 = 6 / 3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8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9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10 = 9 / 3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86014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ODVAJANJE IN ČIŠČENJE KOMUNALNIH ODPADNIH VODA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RE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183.282.780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400.930.919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225.529.880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123,05%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206.615.001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83.545.331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45,58%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86014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ODVAJANJE IN ČIŠČENJE KOMUNALNIH ODPADNIH VODA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OC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121.987.897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72.816.155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67.445.217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3.284.102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28386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SKUPAJ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183.282.780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522.918.816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298.346.035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162,78%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274.060.218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86.829.432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47,37%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704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836613"/>
            <a:ext cx="9144000" cy="554037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sz="3600" b="1" dirty="0" smtClean="0">
                <a:solidFill>
                  <a:srgbClr val="0000FF"/>
                </a:solidFill>
                <a:latin typeface="Calibri" pitchFamily="34" charset="0"/>
              </a:rPr>
              <a:t>5.2 Oskrba s pitno vodo</a:t>
            </a:r>
            <a:endParaRPr lang="sl-SI" sz="36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362075"/>
            <a:ext cx="9144000" cy="37147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sz="2400" b="1" dirty="0" smtClean="0">
                <a:solidFill>
                  <a:srgbClr val="0000FF"/>
                </a:solidFill>
                <a:latin typeface="Calibri" pitchFamily="34" charset="0"/>
              </a:rPr>
              <a:t>Vsi projekti</a:t>
            </a:r>
            <a:endParaRPr lang="sl-SI" sz="24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8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457200" y="1905001"/>
            <a:ext cx="8372475" cy="476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/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Stanje prednostne usmeritve:</a:t>
            </a:r>
            <a:endParaRPr lang="sl-SI" sz="2400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0" hangingPunct="0">
              <a:buFontTx/>
              <a:buChar char="-"/>
            </a:pP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16 izdanih odločb (RE + OC)</a:t>
            </a:r>
          </a:p>
          <a:p>
            <a:pPr marL="342900" indent="-342900" eaLnBrk="0" hangingPunct="0">
              <a:buFontTx/>
              <a:buChar char="-"/>
            </a:pPr>
            <a:r>
              <a:rPr lang="sl-SI" sz="2400" dirty="0">
                <a:solidFill>
                  <a:srgbClr val="0000FF"/>
                </a:solidFill>
                <a:latin typeface="Calibri" pitchFamily="34" charset="0"/>
              </a:rPr>
              <a:t>Odločbe OC izdane v letu </a:t>
            </a: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2013</a:t>
            </a:r>
            <a:endParaRPr lang="sl-SI" sz="2400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0" hangingPunct="0">
              <a:buFontTx/>
              <a:buChar char="-"/>
            </a:pP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Na 3 projektih še niso podpisane vse pogodbe o sofinanciranju za gradnjo</a:t>
            </a:r>
          </a:p>
          <a:p>
            <a:pPr marL="342900" indent="-342900" eaLnBrk="0" hangingPunct="0">
              <a:buFontTx/>
              <a:buChar char="-"/>
            </a:pP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Gradbena dela se izvajajo na vseh projektih</a:t>
            </a:r>
          </a:p>
          <a:p>
            <a:pPr marL="342900" indent="-342900" eaLnBrk="0" hangingPunct="0">
              <a:buFontTx/>
              <a:buChar char="-"/>
            </a:pP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2 „velika“ projekta (Pomurje – sistem B, Šaleška dolina)</a:t>
            </a: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751610"/>
              </p:ext>
            </p:extLst>
          </p:nvPr>
        </p:nvGraphicFramePr>
        <p:xfrm>
          <a:off x="103876" y="4614636"/>
          <a:ext cx="8936248" cy="21431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95767"/>
                <a:gridCol w="542056"/>
                <a:gridCol w="961381"/>
                <a:gridCol w="675013"/>
                <a:gridCol w="974167"/>
                <a:gridCol w="838652"/>
                <a:gridCol w="1075689"/>
                <a:gridCol w="942975"/>
                <a:gridCol w="755535"/>
                <a:gridCol w="675013"/>
              </a:tblGrid>
              <a:tr h="80010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PREDNOSTNA USMERITEV</a:t>
                      </a:r>
                      <a:endParaRPr lang="sl-SI" sz="1100" b="1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RE / OC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RAZPOLOŽLJIVE PRAVICE PORABE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ŠTEVILO ODLOČB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SKUPNA VREDNOST PROJEKTOV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delež EU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ODSTOTEK  DODELJENIH PRAVIC PORABE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SKLENJENE POGODBE O SOFINANCIRANJU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ČRPANJE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ČRPANJE V %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1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2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3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4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5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6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7 = 6 / 3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8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9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10 = 9 / 3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33614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OSKRBA S PITNO VODO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RE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135.407.344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233.514.807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131.521.225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97,13%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101.552.990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42.459.487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31,36%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OSKRBA S PITNO VODO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OC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148.771.074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87.907.419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65.344.992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7.495.817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28386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SKUPAJ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135.407.344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382.285.881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219.428.644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162,05%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166.897.982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49.955.304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36,89%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665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836613"/>
            <a:ext cx="9144000" cy="554037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sz="3600" b="1" dirty="0" smtClean="0">
                <a:solidFill>
                  <a:srgbClr val="0000FF"/>
                </a:solidFill>
                <a:latin typeface="Calibri" pitchFamily="34" charset="0"/>
              </a:rPr>
              <a:t>5.2 Oskrba s pitno vodo</a:t>
            </a:r>
            <a:endParaRPr lang="sl-SI" sz="36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362075"/>
            <a:ext cx="9144000" cy="37147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sz="2400" b="1" dirty="0" err="1" smtClean="0">
                <a:solidFill>
                  <a:srgbClr val="0000FF"/>
                </a:solidFill>
                <a:latin typeface="Calibri" pitchFamily="34" charset="0"/>
              </a:rPr>
              <a:t>Vodooskrba</a:t>
            </a:r>
            <a:r>
              <a:rPr lang="sl-SI" sz="2400" b="1" dirty="0" smtClean="0">
                <a:solidFill>
                  <a:srgbClr val="0000FF"/>
                </a:solidFill>
                <a:latin typeface="Calibri" pitchFamily="34" charset="0"/>
              </a:rPr>
              <a:t> Pomurja – sistem B </a:t>
            </a:r>
            <a:endParaRPr lang="sl-SI" sz="24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8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457200" y="1905001"/>
            <a:ext cx="8050213" cy="1133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/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Stanje projekta:</a:t>
            </a:r>
            <a:endParaRPr lang="sl-SI" sz="2400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0" hangingPunct="0">
              <a:buFontTx/>
              <a:buChar char="-"/>
            </a:pP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Podpisane vse pogodbe o sofinanciranju</a:t>
            </a:r>
          </a:p>
          <a:p>
            <a:pPr marL="342900" indent="-342900" eaLnBrk="0" hangingPunct="0">
              <a:buFontTx/>
              <a:buChar char="-"/>
            </a:pP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Gradbena dela se izvajajo</a:t>
            </a:r>
            <a:endParaRPr lang="sl-SI" sz="2400" dirty="0">
              <a:solidFill>
                <a:srgbClr val="0000FF"/>
              </a:solidFill>
              <a:latin typeface="Calibri" pitchFamily="34" charset="0"/>
            </a:endParaRPr>
          </a:p>
          <a:p>
            <a:pPr eaLnBrk="0" hangingPunct="0"/>
            <a:endParaRPr lang="sl-SI" sz="2400" dirty="0" smtClean="0">
              <a:solidFill>
                <a:srgbClr val="0000FF"/>
              </a:solidFill>
              <a:latin typeface="Calibri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70152"/>
              </p:ext>
            </p:extLst>
          </p:nvPr>
        </p:nvGraphicFramePr>
        <p:xfrm>
          <a:off x="3061703" y="3219450"/>
          <a:ext cx="5956300" cy="20655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2565"/>
                <a:gridCol w="875367"/>
                <a:gridCol w="951486"/>
                <a:gridCol w="1078350"/>
                <a:gridCol w="938799"/>
                <a:gridCol w="789733"/>
              </a:tblGrid>
              <a:tr h="1294071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Operacija / projekt</a:t>
                      </a:r>
                      <a:endParaRPr lang="sl-SI" sz="1100" b="1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Datum odločbe</a:t>
                      </a:r>
                      <a:endParaRPr lang="sl-SI" sz="1100" b="1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v-SE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Skupna vrednost projekta              (v EUR)</a:t>
                      </a:r>
                      <a:endParaRPr lang="sv-SE" sz="1100" b="1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u="none" strike="noStrike">
                          <a:solidFill>
                            <a:srgbClr val="0000FF"/>
                          </a:solidFill>
                          <a:effectLst/>
                        </a:rPr>
                        <a:t>Delež EU   v odločbi                            (v EUR)</a:t>
                      </a:r>
                      <a:endParaRPr lang="sl-SI" sz="1100" b="1" i="0" u="none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Skupna izplačila od 2007 do 30.4.2014           delež EU                 (v EUR)</a:t>
                      </a:r>
                      <a:endParaRPr lang="pl-PL" sz="1100" b="1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%    realizacije             (izplačila/ delež EU v odločbi )</a:t>
                      </a:r>
                      <a:endParaRPr lang="sl-SI" sz="1100" b="1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u="none" strike="noStrike" dirty="0">
                          <a:solidFill>
                            <a:srgbClr val="0000FF"/>
                          </a:solidFill>
                          <a:effectLst/>
                        </a:rPr>
                        <a:t>1</a:t>
                      </a:r>
                      <a:endParaRPr lang="sl-SI" sz="1100" b="0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u="none" strike="noStrike" dirty="0">
                          <a:solidFill>
                            <a:srgbClr val="0000FF"/>
                          </a:solidFill>
                          <a:effectLst/>
                        </a:rPr>
                        <a:t>2</a:t>
                      </a:r>
                      <a:endParaRPr lang="sl-SI" sz="1100" b="0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3</a:t>
                      </a:r>
                      <a:endParaRPr lang="sl-SI" sz="1100" b="0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4</a:t>
                      </a:r>
                      <a:endParaRPr lang="sl-SI" sz="1100" b="0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5</a:t>
                      </a:r>
                      <a:endParaRPr lang="sl-SI" sz="1100" b="0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6=5/4</a:t>
                      </a:r>
                      <a:endParaRPr lang="sl-SI" sz="1100" b="0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Oskrba s pitno vodo Pomurja - Sistem B</a:t>
                      </a:r>
                      <a:endParaRPr lang="pt-BR" sz="1100" b="1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u="none" strike="noStrike">
                          <a:solidFill>
                            <a:srgbClr val="0000FF"/>
                          </a:solidFill>
                          <a:effectLst/>
                        </a:rPr>
                        <a:t>25.7.2013</a:t>
                      </a:r>
                      <a:endParaRPr lang="sl-SI" sz="1100" b="1" i="0" u="none" strike="noStrike">
                        <a:solidFill>
                          <a:srgbClr val="0000FF"/>
                        </a:solidFill>
                        <a:effectLst/>
                        <a:latin typeface="Arial CE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u="none" strike="noStrike">
                          <a:solidFill>
                            <a:srgbClr val="0000FF"/>
                          </a:solidFill>
                          <a:effectLst/>
                        </a:rPr>
                        <a:t>49.549.480</a:t>
                      </a:r>
                      <a:endParaRPr lang="sl-SI" sz="1100" b="1" i="0" u="none" strike="noStrike">
                        <a:solidFill>
                          <a:srgbClr val="0000FF"/>
                        </a:solidFill>
                        <a:effectLst/>
                        <a:latin typeface="Arial CE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u="none" strike="noStrike">
                          <a:solidFill>
                            <a:srgbClr val="0000FF"/>
                          </a:solidFill>
                          <a:effectLst/>
                        </a:rPr>
                        <a:t>28.529.129</a:t>
                      </a:r>
                      <a:endParaRPr lang="sl-SI" sz="1100" b="1" i="0" u="none" strike="noStrike">
                        <a:solidFill>
                          <a:srgbClr val="0000FF"/>
                        </a:solidFill>
                        <a:effectLst/>
                        <a:latin typeface="Arial CE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u="none" strike="noStrike">
                          <a:solidFill>
                            <a:srgbClr val="0000FF"/>
                          </a:solidFill>
                          <a:effectLst/>
                        </a:rPr>
                        <a:t>3.153.570</a:t>
                      </a:r>
                      <a:endParaRPr lang="sl-SI" sz="1100" b="1" i="0" u="none" strike="noStrike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u="none" strike="noStrike" dirty="0">
                          <a:solidFill>
                            <a:srgbClr val="0000FF"/>
                          </a:solidFill>
                          <a:effectLst/>
                        </a:rPr>
                        <a:t>11,1%</a:t>
                      </a:r>
                      <a:endParaRPr lang="sl-SI" sz="1100" b="1" i="0" u="none" strike="noStrike" dirty="0">
                        <a:solidFill>
                          <a:srgbClr val="0000FF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3" name="Slika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0" y="4006480"/>
            <a:ext cx="3026103" cy="2851520"/>
          </a:xfrm>
          <a:prstGeom prst="rect">
            <a:avLst/>
          </a:prstGeom>
        </p:spPr>
      </p:pic>
      <p:pic>
        <p:nvPicPr>
          <p:cNvPr id="9" name="Picture 2" descr="Zemljevid - povezava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7" r="43536" b="5453"/>
          <a:stretch>
            <a:fillRect/>
          </a:stretch>
        </p:blipFill>
        <p:spPr bwMode="auto">
          <a:xfrm>
            <a:off x="7613858" y="5762702"/>
            <a:ext cx="1487279" cy="105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564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8"/>
          <p:cNvSpPr txBox="1">
            <a:spLocks/>
          </p:cNvSpPr>
          <p:nvPr/>
        </p:nvSpPr>
        <p:spPr>
          <a:xfrm>
            <a:off x="457200" y="950930"/>
            <a:ext cx="8229600" cy="80022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9999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sl-SI" dirty="0" smtClean="0">
                <a:solidFill>
                  <a:srgbClr val="0000FF"/>
                </a:solidFill>
                <a:latin typeface="+mj-lt"/>
              </a:rPr>
              <a:t>VSEBINA</a:t>
            </a:r>
          </a:p>
        </p:txBody>
      </p:sp>
      <p:sp>
        <p:nvSpPr>
          <p:cNvPr id="4" name="Ograda vsebine 9"/>
          <p:cNvSpPr txBox="1">
            <a:spLocks/>
          </p:cNvSpPr>
          <p:nvPr/>
        </p:nvSpPr>
        <p:spPr>
          <a:xfrm>
            <a:off x="457200" y="2244724"/>
            <a:ext cx="8229600" cy="3698875"/>
          </a:xfrm>
          <a:prstGeom prst="rect">
            <a:avLst/>
          </a:prstGeom>
        </p:spPr>
        <p:txBody>
          <a:bodyPr/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dirty="0" smtClean="0">
                <a:solidFill>
                  <a:srgbClr val="0000FF"/>
                </a:solidFill>
              </a:rPr>
              <a:t>Splošni pregled izvajanja okoljskih projektov</a:t>
            </a:r>
          </a:p>
          <a:p>
            <a:r>
              <a:rPr lang="sl-SI" dirty="0" smtClean="0">
                <a:solidFill>
                  <a:srgbClr val="0000FF"/>
                </a:solidFill>
              </a:rPr>
              <a:t>RP 4. Ravnanje s komunalnimi odpadki</a:t>
            </a:r>
          </a:p>
          <a:p>
            <a:r>
              <a:rPr lang="sl-SI" dirty="0" smtClean="0">
                <a:solidFill>
                  <a:srgbClr val="0000FF"/>
                </a:solidFill>
              </a:rPr>
              <a:t>RP 5. Varovanje voda</a:t>
            </a:r>
          </a:p>
          <a:p>
            <a:pPr lvl="1"/>
            <a:r>
              <a:rPr lang="sl-SI" dirty="0" smtClean="0">
                <a:solidFill>
                  <a:srgbClr val="0000FF"/>
                </a:solidFill>
              </a:rPr>
              <a:t>Odvajanje in čiščenje odpadne vode</a:t>
            </a:r>
          </a:p>
          <a:p>
            <a:pPr lvl="1"/>
            <a:r>
              <a:rPr lang="sl-SI" dirty="0" smtClean="0">
                <a:solidFill>
                  <a:srgbClr val="0000FF"/>
                </a:solidFill>
              </a:rPr>
              <a:t>Oskrba s pitno vodo</a:t>
            </a:r>
          </a:p>
          <a:p>
            <a:pPr lvl="1"/>
            <a:r>
              <a:rPr lang="sl-SI" dirty="0" smtClean="0">
                <a:solidFill>
                  <a:srgbClr val="0000FF"/>
                </a:solidFill>
              </a:rPr>
              <a:t>Zmanjšanje škodljivega delovanja voda</a:t>
            </a:r>
          </a:p>
          <a:p>
            <a:pPr>
              <a:buFont typeface="Arial" charset="0"/>
              <a:buNone/>
            </a:pPr>
            <a:endParaRPr lang="sl-SI" dirty="0" smtClean="0">
              <a:solidFill>
                <a:srgbClr val="0000FF"/>
              </a:solidFill>
            </a:endParaRPr>
          </a:p>
        </p:txBody>
      </p:sp>
      <p:pic>
        <p:nvPicPr>
          <p:cNvPr id="5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Zemljevid - povezav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7" r="43536" b="5453"/>
          <a:stretch>
            <a:fillRect/>
          </a:stretch>
        </p:blipFill>
        <p:spPr bwMode="auto">
          <a:xfrm>
            <a:off x="7613858" y="5762702"/>
            <a:ext cx="1487279" cy="105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313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836613"/>
            <a:ext cx="9144000" cy="554037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sz="3600" b="1" dirty="0" smtClean="0">
                <a:solidFill>
                  <a:srgbClr val="0000FF"/>
                </a:solidFill>
                <a:latin typeface="Calibri" pitchFamily="34" charset="0"/>
              </a:rPr>
              <a:t>5.2 Oskrba s pitno vodo</a:t>
            </a:r>
            <a:endParaRPr lang="sl-SI" sz="36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362075"/>
            <a:ext cx="9144000" cy="37147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sz="2400" b="1" dirty="0" err="1" smtClean="0">
                <a:solidFill>
                  <a:srgbClr val="0000FF"/>
                </a:solidFill>
                <a:latin typeface="Calibri" pitchFamily="34" charset="0"/>
              </a:rPr>
              <a:t>Vodooskrba</a:t>
            </a:r>
            <a:r>
              <a:rPr lang="sl-SI" sz="2400" b="1" dirty="0" smtClean="0">
                <a:solidFill>
                  <a:srgbClr val="0000FF"/>
                </a:solidFill>
                <a:latin typeface="Calibri" pitchFamily="34" charset="0"/>
              </a:rPr>
              <a:t> v Šaleški dolini</a:t>
            </a:r>
            <a:endParaRPr lang="sl-SI" sz="24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8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457200" y="1905001"/>
            <a:ext cx="8050213" cy="2382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/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Stanje projekta:</a:t>
            </a:r>
            <a:endParaRPr lang="sl-SI" sz="2400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0" hangingPunct="0">
              <a:buFontTx/>
              <a:buChar char="-"/>
            </a:pP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Vse pogodbe o sofinanciranju podpisane</a:t>
            </a:r>
          </a:p>
          <a:p>
            <a:pPr marL="342900" indent="-342900" eaLnBrk="0" hangingPunct="0">
              <a:buFontTx/>
              <a:buChar char="-"/>
            </a:pP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Gradbena dela se izvajajo </a:t>
            </a:r>
          </a:p>
          <a:p>
            <a:pPr eaLnBrk="0" hangingPunct="0"/>
            <a:endParaRPr lang="sl-SI" sz="2400" dirty="0" smtClean="0">
              <a:solidFill>
                <a:srgbClr val="0000FF"/>
              </a:solidFill>
              <a:latin typeface="Calibri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265401"/>
              </p:ext>
            </p:extLst>
          </p:nvPr>
        </p:nvGraphicFramePr>
        <p:xfrm>
          <a:off x="152400" y="3200400"/>
          <a:ext cx="5956300" cy="20002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22565"/>
                <a:gridCol w="875367"/>
                <a:gridCol w="951486"/>
                <a:gridCol w="1078350"/>
                <a:gridCol w="938799"/>
                <a:gridCol w="789733"/>
              </a:tblGrid>
              <a:tr h="1057275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sl-SI" sz="1100" b="1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Operacija / projekt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sl-SI" sz="1100" b="1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Datum odločbe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sv-SE" sz="1100" b="1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Skupna vrednost projekta              (v EUR)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sl-SI" sz="1100" b="1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Delež EU   v odločbi                            (v EUR)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pl-PL" sz="1100" b="1" u="none" strike="noStrike" kern="120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Skupna izplačila od 2007 do 30.4.2014           delež EU                 (v EUR)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sl-SI" sz="1100" b="1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    realizacije             (izplačila/ delež EU v odločbi 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sl-SI" sz="1100" b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sl-SI" sz="1100" b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sl-SI" sz="1100" b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sl-SI" sz="1100" b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sl-SI" sz="1100" b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sl-SI" sz="1100" b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6=5/4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sl-SI" sz="1100" b="1" u="none" strike="noStrike" kern="120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Oskrba s pitno vodo v Šaleški dolini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sl-SI" sz="1100" b="1" u="none" strike="noStrike" kern="120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9.2.2011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sl-SI" sz="1100" b="1" u="none" strike="noStrike" kern="120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41.487.453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sl-SI" sz="1100" b="1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23.935.667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sl-SI" sz="1100" b="1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7.434.826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sl-SI" sz="1100" b="1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31,1%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pic>
        <p:nvPicPr>
          <p:cNvPr id="3" name="Slika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756" y="5207142"/>
            <a:ext cx="2201144" cy="1650858"/>
          </a:xfrm>
          <a:prstGeom prst="rect">
            <a:avLst/>
          </a:prstGeom>
        </p:spPr>
      </p:pic>
      <p:pic>
        <p:nvPicPr>
          <p:cNvPr id="4" name="Slika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75" y="5200650"/>
            <a:ext cx="2555081" cy="1657350"/>
          </a:xfrm>
          <a:prstGeom prst="rect">
            <a:avLst/>
          </a:prstGeom>
        </p:spPr>
      </p:pic>
      <p:pic>
        <p:nvPicPr>
          <p:cNvPr id="5" name="Slika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649" y="3200400"/>
            <a:ext cx="2657475" cy="1993106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899" y="5193506"/>
            <a:ext cx="2219325" cy="1664494"/>
          </a:xfrm>
          <a:prstGeom prst="rect">
            <a:avLst/>
          </a:prstGeom>
        </p:spPr>
      </p:pic>
      <p:pic>
        <p:nvPicPr>
          <p:cNvPr id="12" name="Picture 2" descr="Zemljevid - povezava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7" r="43536" b="5453"/>
          <a:stretch>
            <a:fillRect/>
          </a:stretch>
        </p:blipFill>
        <p:spPr bwMode="auto">
          <a:xfrm>
            <a:off x="7613858" y="5762702"/>
            <a:ext cx="1487279" cy="105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93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836613"/>
            <a:ext cx="9144000" cy="554037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sz="3600" b="1" dirty="0" smtClean="0">
                <a:solidFill>
                  <a:srgbClr val="0000FF"/>
                </a:solidFill>
                <a:latin typeface="Calibri" pitchFamily="34" charset="0"/>
              </a:rPr>
              <a:t>5.3 Zmanjšanje škodljivega delovanja voda</a:t>
            </a:r>
            <a:endParaRPr lang="sl-SI" sz="36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362075"/>
            <a:ext cx="9144000" cy="371475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sl-SI" sz="2400" b="1" dirty="0" smtClean="0">
                <a:solidFill>
                  <a:srgbClr val="0000FF"/>
                </a:solidFill>
                <a:latin typeface="Calibri" pitchFamily="34" charset="0"/>
              </a:rPr>
              <a:t>Vsi projekti</a:t>
            </a:r>
            <a:endParaRPr lang="sl-SI" sz="24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8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457200" y="1905001"/>
            <a:ext cx="8050213" cy="476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/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Stanje prednostne usmeritev:</a:t>
            </a:r>
            <a:endParaRPr lang="sl-SI" sz="2400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0" hangingPunct="0">
              <a:buFontTx/>
              <a:buChar char="-"/>
            </a:pP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3 izdane odločbe (RE + OC)</a:t>
            </a:r>
          </a:p>
          <a:p>
            <a:pPr marL="342900" indent="-342900" eaLnBrk="0" hangingPunct="0">
              <a:buFontTx/>
              <a:buChar char="-"/>
            </a:pPr>
            <a:r>
              <a:rPr lang="sl-SI" sz="2400" dirty="0">
                <a:solidFill>
                  <a:srgbClr val="0000FF"/>
                </a:solidFill>
                <a:latin typeface="Calibri" pitchFamily="34" charset="0"/>
              </a:rPr>
              <a:t>V teku javna naročila na projektu </a:t>
            </a:r>
            <a:r>
              <a:rPr lang="sl-SI" sz="2400" dirty="0" smtClean="0">
                <a:solidFill>
                  <a:srgbClr val="0000FF"/>
                </a:solidFill>
                <a:latin typeface="Calibri" pitchFamily="34" charset="0"/>
              </a:rPr>
              <a:t>Drava</a:t>
            </a:r>
          </a:p>
          <a:p>
            <a:pPr eaLnBrk="0" hangingPunct="0"/>
            <a:endParaRPr lang="sl-SI" sz="2400" dirty="0" smtClean="0">
              <a:solidFill>
                <a:srgbClr val="0000FF"/>
              </a:solidFill>
              <a:latin typeface="Calibri" pitchFamily="34" charset="0"/>
            </a:endParaRP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956981"/>
              </p:ext>
            </p:extLst>
          </p:nvPr>
        </p:nvGraphicFramePr>
        <p:xfrm>
          <a:off x="76199" y="3624036"/>
          <a:ext cx="8936248" cy="25481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6274"/>
                <a:gridCol w="523875"/>
                <a:gridCol w="1114425"/>
                <a:gridCol w="590550"/>
                <a:gridCol w="942975"/>
                <a:gridCol w="838200"/>
                <a:gridCol w="1162050"/>
                <a:gridCol w="1123950"/>
                <a:gridCol w="847725"/>
                <a:gridCol w="696224"/>
              </a:tblGrid>
              <a:tr h="80010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PREDNOSTNA USMERITEV</a:t>
                      </a:r>
                      <a:endParaRPr lang="sl-SI" sz="1100" b="1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RE / OC</a:t>
                      </a:r>
                      <a:endParaRPr lang="sl-SI" sz="1100" b="1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RAZPOLOŽLJIVE PRAVICE PORABE</a:t>
                      </a:r>
                      <a:endParaRPr lang="sl-SI" sz="1100" b="1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ŠTEVILO ODLOČB</a:t>
                      </a:r>
                      <a:endParaRPr lang="sl-SI" sz="1100" b="1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SKUPNA VREDNOST PROJEKTOV</a:t>
                      </a:r>
                      <a:endParaRPr lang="sl-SI" sz="1100" b="1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delež EU</a:t>
                      </a:r>
                      <a:endParaRPr lang="sl-SI" sz="1100" b="1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ODSTOTEK  DODELJENIH PRAVIC PORABE</a:t>
                      </a:r>
                      <a:endParaRPr lang="sl-SI" sz="1100" b="1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SKLENJENE POGODBE O SOFINANCIRANJU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ČRPANJE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baseline="0">
                          <a:solidFill>
                            <a:srgbClr val="0000FF"/>
                          </a:solidFill>
                          <a:effectLst/>
                        </a:rPr>
                        <a:t>ČRPANJE V %</a:t>
                      </a:r>
                      <a:endParaRPr lang="sl-SI" sz="1100" b="1" i="0" u="none" strike="noStrike" baseline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1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2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3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4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5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6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7 = 6 / 3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8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9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0" i="0" u="none" strike="noStrike" baseline="0" dirty="0">
                          <a:solidFill>
                            <a:srgbClr val="0000FF"/>
                          </a:solidFill>
                          <a:effectLst/>
                        </a:rPr>
                        <a:t>10 = 9 / 3</a:t>
                      </a:r>
                      <a:endParaRPr lang="sl-SI" sz="1100" b="0" i="0" u="none" strike="noStrike" baseline="0" dirty="0">
                        <a:solidFill>
                          <a:srgbClr val="0000FF"/>
                        </a:solidFill>
                        <a:effectLst/>
                        <a:latin typeface="Times New Roman"/>
                      </a:endParaRPr>
                    </a:p>
                  </a:txBody>
                  <a:tcPr marL="7070" marR="7070" marT="7070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86014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POPLAVNA VARNOST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RE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74.233.042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78.496.907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66.043.026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88,97%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50.745.568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28.698.326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38,66%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86014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POPLAVNA VARNOST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OC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38.371.234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21.834.185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13.258.652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501.024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28386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SKUPAJ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74.233.042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116.868.141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87.877.211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118,38%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64.004.220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29.199.350</a:t>
                      </a:r>
                    </a:p>
                  </a:txBody>
                  <a:tcPr marL="9525" marR="857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100" b="1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39,33%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395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grada vsebine 9"/>
          <p:cNvSpPr txBox="1">
            <a:spLocks/>
          </p:cNvSpPr>
          <p:nvPr/>
        </p:nvSpPr>
        <p:spPr bwMode="auto">
          <a:xfrm>
            <a:off x="323850" y="3121464"/>
            <a:ext cx="8640763" cy="73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sl-SI" sz="3200" dirty="0" smtClean="0">
                <a:solidFill>
                  <a:srgbClr val="0000FF"/>
                </a:solidFill>
                <a:latin typeface="+mn-lt"/>
                <a:cs typeface="+mn-cs"/>
              </a:rPr>
              <a:t>Hvala za pozornost!</a:t>
            </a:r>
            <a:endParaRPr lang="sl-SI" sz="3200" dirty="0">
              <a:solidFill>
                <a:srgbClr val="0000FF"/>
              </a:solidFill>
              <a:latin typeface="+mn-lt"/>
              <a:cs typeface="+mn-cs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endParaRPr lang="sl-SI" sz="3200" dirty="0">
              <a:solidFill>
                <a:srgbClr val="0000FF"/>
              </a:solidFill>
              <a:latin typeface="+mn-lt"/>
              <a:cs typeface="+mn-cs"/>
            </a:endParaRPr>
          </a:p>
        </p:txBody>
      </p:sp>
      <p:pic>
        <p:nvPicPr>
          <p:cNvPr id="5" name="Picture 2" descr="Zemljevid - povezav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7" r="43536" b="5453"/>
          <a:stretch>
            <a:fillRect/>
          </a:stretch>
        </p:blipFill>
        <p:spPr bwMode="auto">
          <a:xfrm>
            <a:off x="7613858" y="5762702"/>
            <a:ext cx="1487279" cy="105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921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8"/>
          <p:cNvSpPr txBox="1">
            <a:spLocks/>
          </p:cNvSpPr>
          <p:nvPr/>
        </p:nvSpPr>
        <p:spPr>
          <a:xfrm>
            <a:off x="457200" y="950930"/>
            <a:ext cx="8229600" cy="80022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9999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sl-SI" dirty="0" smtClean="0">
                <a:solidFill>
                  <a:srgbClr val="0000FF"/>
                </a:solidFill>
                <a:latin typeface="+mj-lt"/>
              </a:rPr>
              <a:t>SPLOŠNI PREGLED IZVAJANJA PROJEKTOV</a:t>
            </a:r>
          </a:p>
        </p:txBody>
      </p:sp>
      <p:sp>
        <p:nvSpPr>
          <p:cNvPr id="4" name="Ograda vsebine 9"/>
          <p:cNvSpPr txBox="1">
            <a:spLocks/>
          </p:cNvSpPr>
          <p:nvPr/>
        </p:nvSpPr>
        <p:spPr>
          <a:xfrm>
            <a:off x="457200" y="3463925"/>
            <a:ext cx="8229600" cy="1336676"/>
          </a:xfrm>
          <a:prstGeom prst="rect">
            <a:avLst/>
          </a:prstGeom>
        </p:spPr>
        <p:txBody>
          <a:bodyPr/>
          <a:lstStyle>
            <a:lvl1pPr marL="342900" indent="-3429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l-SI" sz="3600" b="1" dirty="0" smtClean="0">
                <a:solidFill>
                  <a:srgbClr val="00B050"/>
                </a:solidFill>
              </a:rPr>
              <a:t>Prikaz napredka pri izvajanju okoljskih kohezijskih projektov (primerjava po letih)</a:t>
            </a:r>
          </a:p>
          <a:p>
            <a:pPr>
              <a:buFont typeface="Arial" charset="0"/>
              <a:buNone/>
            </a:pPr>
            <a:endParaRPr lang="sl-SI" dirty="0" smtClean="0">
              <a:solidFill>
                <a:srgbClr val="0000FF"/>
              </a:solidFill>
            </a:endParaRPr>
          </a:p>
        </p:txBody>
      </p:sp>
      <p:pic>
        <p:nvPicPr>
          <p:cNvPr id="5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Zemljevid - povezav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7" r="43536" b="5453"/>
          <a:stretch>
            <a:fillRect/>
          </a:stretch>
        </p:blipFill>
        <p:spPr bwMode="auto">
          <a:xfrm>
            <a:off x="7613858" y="5762702"/>
            <a:ext cx="1487279" cy="105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020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351651"/>
            <a:ext cx="2797175" cy="63658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Naslov 8"/>
          <p:cNvSpPr txBox="1">
            <a:spLocks/>
          </p:cNvSpPr>
          <p:nvPr/>
        </p:nvSpPr>
        <p:spPr bwMode="auto">
          <a:xfrm>
            <a:off x="457200" y="6614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sl-SI" sz="4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OP ROPI 2007 – 2013  </a:t>
            </a:r>
            <a:endParaRPr lang="sl-SI" sz="4400" b="1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" name="Picture 43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1" t="14363" r="36491" b="15747"/>
          <a:stretch>
            <a:fillRect/>
          </a:stretch>
        </p:blipFill>
        <p:spPr bwMode="auto">
          <a:xfrm>
            <a:off x="6732240" y="1700808"/>
            <a:ext cx="2118256" cy="2576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Tabe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330821"/>
              </p:ext>
            </p:extLst>
          </p:nvPr>
        </p:nvGraphicFramePr>
        <p:xfrm>
          <a:off x="250428" y="2249549"/>
          <a:ext cx="4321176" cy="2767013"/>
        </p:xfrm>
        <a:graphic>
          <a:graphicData uri="http://schemas.openxmlformats.org/drawingml/2006/table">
            <a:tbl>
              <a:tblPr/>
              <a:tblGrid>
                <a:gridCol w="2527480"/>
                <a:gridCol w="1141443"/>
                <a:gridCol w="652253"/>
              </a:tblGrid>
              <a:tr h="366874">
                <a:tc>
                  <a:txBody>
                    <a:bodyPr/>
                    <a:lstStyle/>
                    <a:p>
                      <a:pPr rtl="0"/>
                      <a:r>
                        <a:rPr lang="sl-SI" sz="1100" b="1" dirty="0"/>
                        <a:t>Razvojna prioriteta/prednostna usmeritev</a:t>
                      </a:r>
                      <a:endParaRPr lang="sl-SI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sl-SI" sz="1100" b="1" dirty="0"/>
                        <a:t>Sredstva EU</a:t>
                      </a:r>
                      <a:r>
                        <a:rPr lang="sl-SI" sz="1100" dirty="0"/>
                        <a:t>  </a:t>
                      </a:r>
                      <a:r>
                        <a:rPr lang="sl-SI" sz="1100" b="1" dirty="0"/>
                        <a:t>v EUR</a:t>
                      </a:r>
                      <a:endParaRPr lang="sl-SI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sl-SI" sz="1100" b="1" dirty="0"/>
                        <a:t>% OP</a:t>
                      </a:r>
                      <a:endParaRPr lang="sl-SI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42412">
                <a:tc>
                  <a:txBody>
                    <a:bodyPr/>
                    <a:lstStyle/>
                    <a:p>
                      <a:pPr algn="l" rtl="0"/>
                      <a:r>
                        <a:rPr lang="sl-SI" sz="1100" b="1" dirty="0"/>
                        <a:t>1. Železniška infrastruktura</a:t>
                      </a:r>
                      <a:endParaRPr lang="sl-SI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sl-SI" sz="1100" b="1" dirty="0"/>
                        <a:t>449.567.581</a:t>
                      </a:r>
                      <a:endParaRPr lang="sl-SI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sl-SI" sz="1100" b="1" dirty="0"/>
                        <a:t>29</a:t>
                      </a:r>
                      <a:endParaRPr lang="sl-SI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471098">
                <a:tc>
                  <a:txBody>
                    <a:bodyPr/>
                    <a:lstStyle/>
                    <a:p>
                      <a:pPr algn="l" rtl="0"/>
                      <a:r>
                        <a:rPr lang="sv-SE" sz="1100" b="1" dirty="0"/>
                        <a:t>2. Cestna, pomorska in letalska infrastruktura - </a:t>
                      </a:r>
                      <a:r>
                        <a:rPr lang="sv-SE" sz="1100" b="1" dirty="0" smtClean="0"/>
                        <a:t>KS</a:t>
                      </a:r>
                      <a:endParaRPr lang="sv-SE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sl-SI" sz="1100" b="1" dirty="0"/>
                        <a:t>220.930.911</a:t>
                      </a:r>
                      <a:r>
                        <a:rPr lang="sl-SI" sz="1100" dirty="0"/>
                        <a:t/>
                      </a:r>
                      <a:br>
                        <a:rPr lang="sl-SI" sz="1100" dirty="0"/>
                      </a:br>
                      <a:endParaRPr lang="sl-SI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sl-SI" sz="1100" b="1" dirty="0"/>
                        <a:t>14</a:t>
                      </a:r>
                      <a:br>
                        <a:rPr lang="sl-SI" sz="1100" b="1" dirty="0"/>
                      </a:br>
                      <a:endParaRPr lang="sl-SI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88103">
                <a:tc>
                  <a:txBody>
                    <a:bodyPr/>
                    <a:lstStyle/>
                    <a:p>
                      <a:pPr rtl="0"/>
                      <a:r>
                        <a:rPr lang="sl-SI" sz="1100" b="1" dirty="0"/>
                        <a:t>3. Prometna infrastruktura - ESRR</a:t>
                      </a:r>
                      <a:endParaRPr lang="sl-SI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sl-SI" sz="1100" b="1" dirty="0"/>
                        <a:t>165.529.886</a:t>
                      </a:r>
                      <a:endParaRPr lang="sl-SI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sl-SI" sz="1100" b="1" dirty="0"/>
                        <a:t>10</a:t>
                      </a:r>
                      <a:endParaRPr lang="sl-SI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88103">
                <a:tc>
                  <a:txBody>
                    <a:bodyPr/>
                    <a:lstStyle/>
                    <a:p>
                      <a:pPr rtl="0"/>
                      <a:r>
                        <a:rPr lang="pl-PL" sz="1100" b="1" dirty="0"/>
                        <a:t>4. Ravnanje s komunalnimi odpadki</a:t>
                      </a:r>
                      <a:endParaRPr lang="pl-PL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sl-SI" sz="1100" b="1" dirty="0"/>
                        <a:t>155.568.426</a:t>
                      </a:r>
                      <a:endParaRPr lang="sl-SI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sl-SI" sz="1100" b="1" dirty="0"/>
                        <a:t>10</a:t>
                      </a:r>
                      <a:endParaRPr lang="sl-SI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66874">
                <a:tc>
                  <a:txBody>
                    <a:bodyPr/>
                    <a:lstStyle/>
                    <a:p>
                      <a:pPr rtl="0"/>
                      <a:r>
                        <a:rPr lang="sl-SI" sz="1100" b="1" dirty="0"/>
                        <a:t>5. Varstvo okolja - področje voda</a:t>
                      </a:r>
                      <a:r>
                        <a:rPr lang="sl-SI" sz="1100" dirty="0"/>
                        <a:t> </a:t>
                      </a:r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sl-SI" sz="1100" b="1" dirty="0"/>
                        <a:t>392.923.166 </a:t>
                      </a:r>
                      <a:r>
                        <a:rPr lang="sl-SI" sz="1100" dirty="0"/>
                        <a:t/>
                      </a:r>
                      <a:br>
                        <a:rPr lang="sl-SI" sz="1100" dirty="0"/>
                      </a:br>
                      <a:endParaRPr lang="sl-SI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sl-SI" sz="1100" b="1" dirty="0"/>
                        <a:t>25</a:t>
                      </a:r>
                      <a:br>
                        <a:rPr lang="sl-SI" sz="1100" b="1" dirty="0"/>
                      </a:br>
                      <a:endParaRPr lang="sl-SI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242412">
                <a:tc>
                  <a:txBody>
                    <a:bodyPr/>
                    <a:lstStyle/>
                    <a:p>
                      <a:pPr rtl="0"/>
                      <a:r>
                        <a:rPr lang="sl-SI" sz="1100" b="1"/>
                        <a:t>6. Trajnostna energija</a:t>
                      </a:r>
                      <a:endParaRPr lang="sl-SI" sz="110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sl-SI" sz="1100" b="1" dirty="0"/>
                        <a:t>159.886.553</a:t>
                      </a:r>
                      <a:endParaRPr lang="sl-SI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sl-SI" sz="1100" b="1" dirty="0"/>
                        <a:t>10</a:t>
                      </a:r>
                      <a:endParaRPr lang="sl-SI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301944">
                <a:tc>
                  <a:txBody>
                    <a:bodyPr/>
                    <a:lstStyle/>
                    <a:p>
                      <a:pPr rtl="0"/>
                      <a:r>
                        <a:rPr lang="sl-SI" sz="1100" b="1"/>
                        <a:t>7. Tehnična pomoč - Kohezijski sklad</a:t>
                      </a:r>
                      <a:endParaRPr lang="sl-SI" sz="110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sl-SI" sz="1100" dirty="0"/>
                        <a:t>   </a:t>
                      </a:r>
                      <a:r>
                        <a:rPr lang="sl-SI" sz="1100" b="1" dirty="0"/>
                        <a:t>32.693.221</a:t>
                      </a:r>
                      <a:endParaRPr lang="sl-SI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sl-SI" sz="1100" dirty="0"/>
                        <a:t>  </a:t>
                      </a:r>
                      <a:r>
                        <a:rPr lang="sl-SI" sz="1100" b="1" dirty="0"/>
                        <a:t>2</a:t>
                      </a:r>
                      <a:endParaRPr lang="sl-SI" sz="1100" dirty="0"/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99193">
                <a:tc>
                  <a:txBody>
                    <a:bodyPr/>
                    <a:lstStyle/>
                    <a:p>
                      <a:pPr rtl="0"/>
                      <a:r>
                        <a:rPr lang="sl-SI" sz="1100" b="1" dirty="0"/>
                        <a:t>Skupaj</a:t>
                      </a:r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sl-SI" sz="1100" b="1" dirty="0"/>
                        <a:t>1.577.099.744</a:t>
                      </a:r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sl-SI" sz="1100" b="1" dirty="0"/>
                        <a:t>100</a:t>
                      </a:r>
                    </a:p>
                  </a:txBody>
                  <a:tcPr marL="31509" marR="31509" marT="15756" marB="1575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" name="Pravokotnik 12"/>
          <p:cNvSpPr/>
          <p:nvPr/>
        </p:nvSpPr>
        <p:spPr>
          <a:xfrm>
            <a:off x="34528" y="3617974"/>
            <a:ext cx="4679950" cy="6477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sl-SI">
              <a:solidFill>
                <a:srgbClr val="0000FF"/>
              </a:solidFill>
              <a:latin typeface="+mj-lt"/>
            </a:endParaRPr>
          </a:p>
        </p:txBody>
      </p:sp>
      <p:sp>
        <p:nvSpPr>
          <p:cNvPr id="6" name="Elipsa 5"/>
          <p:cNvSpPr/>
          <p:nvPr/>
        </p:nvSpPr>
        <p:spPr>
          <a:xfrm>
            <a:off x="4572000" y="3580706"/>
            <a:ext cx="935038" cy="72072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l-SI" dirty="0" smtClean="0">
                <a:solidFill>
                  <a:srgbClr val="0000FF"/>
                </a:solidFill>
                <a:latin typeface="+mj-lt"/>
              </a:rPr>
              <a:t>MKO</a:t>
            </a:r>
            <a:endParaRPr lang="sl-SI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3" name="Elipsa 2"/>
          <p:cNvSpPr/>
          <p:nvPr/>
        </p:nvSpPr>
        <p:spPr>
          <a:xfrm>
            <a:off x="3059832" y="3861048"/>
            <a:ext cx="864096" cy="36004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23314"/>
              </p:ext>
            </p:extLst>
          </p:nvPr>
        </p:nvGraphicFramePr>
        <p:xfrm>
          <a:off x="5148064" y="4797152"/>
          <a:ext cx="3384748" cy="1417955"/>
        </p:xfrm>
        <a:graphic>
          <a:graphicData uri="http://schemas.openxmlformats.org/drawingml/2006/table">
            <a:tbl>
              <a:tblPr/>
              <a:tblGrid>
                <a:gridCol w="1872580"/>
                <a:gridCol w="1512168"/>
              </a:tblGrid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l-SI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Odvajanje in čiščenje odpadnih vod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183.282.780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l-SI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Oskrba s pitno vodo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135.407.344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l-SI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Zmanjšanje škodljivega delovanja voda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74.233.042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7" name="Raven puščični povezovalnik 6"/>
          <p:cNvCxnSpPr>
            <a:stCxn id="3" idx="5"/>
          </p:cNvCxnSpPr>
          <p:nvPr/>
        </p:nvCxnSpPr>
        <p:spPr>
          <a:xfrm>
            <a:off x="3797384" y="4168361"/>
            <a:ext cx="1350680" cy="628791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43"/>
          <p:cNvSpPr>
            <a:spLocks noChangeArrowheads="1"/>
          </p:cNvSpPr>
          <p:nvPr/>
        </p:nvSpPr>
        <p:spPr bwMode="auto">
          <a:xfrm>
            <a:off x="214263" y="5432611"/>
            <a:ext cx="4500215" cy="10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sl-SI" sz="2000" dirty="0">
                <a:solidFill>
                  <a:srgbClr val="0000FF"/>
                </a:solidFill>
                <a:latin typeface="Calibri" pitchFamily="34" charset="0"/>
              </a:rPr>
              <a:t>Prejemniki (upravičenci) sredstev so   občine </a:t>
            </a:r>
            <a:r>
              <a:rPr lang="sl-SI" sz="2000" dirty="0" smtClean="0">
                <a:solidFill>
                  <a:srgbClr val="0000FF"/>
                </a:solidFill>
                <a:latin typeface="Calibri" pitchFamily="34" charset="0"/>
              </a:rPr>
              <a:t>– </a:t>
            </a:r>
            <a:r>
              <a:rPr lang="sl-SI" sz="2000" dirty="0">
                <a:solidFill>
                  <a:srgbClr val="0000FF"/>
                </a:solidFill>
                <a:latin typeface="Calibri" pitchFamily="34" charset="0"/>
              </a:rPr>
              <a:t>lokalna javna </a:t>
            </a:r>
            <a:r>
              <a:rPr lang="sl-SI" sz="2000" dirty="0" smtClean="0">
                <a:solidFill>
                  <a:srgbClr val="0000FF"/>
                </a:solidFill>
                <a:latin typeface="Calibri" pitchFamily="34" charset="0"/>
              </a:rPr>
              <a:t>infrastruktura in MKO</a:t>
            </a:r>
            <a:endParaRPr lang="sl-SI" sz="2000" dirty="0">
              <a:solidFill>
                <a:srgbClr val="0000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65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lika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64" y="1835150"/>
            <a:ext cx="8046336" cy="4971226"/>
          </a:xfrm>
          <a:prstGeom prst="rect">
            <a:avLst/>
          </a:prstGeom>
        </p:spPr>
      </p:pic>
      <p:sp>
        <p:nvSpPr>
          <p:cNvPr id="9" name="Ograda vsebine 9"/>
          <p:cNvSpPr txBox="1">
            <a:spLocks/>
          </p:cNvSpPr>
          <p:nvPr/>
        </p:nvSpPr>
        <p:spPr bwMode="auto">
          <a:xfrm>
            <a:off x="608838" y="1772816"/>
            <a:ext cx="5040560" cy="149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sl-SI" dirty="0" smtClean="0">
                <a:solidFill>
                  <a:srgbClr val="0000FF"/>
                </a:solidFill>
              </a:rPr>
              <a:t>Občine z odločbami za okoljske projekte: 157 občin</a:t>
            </a:r>
          </a:p>
          <a:p>
            <a:pPr>
              <a:spcBef>
                <a:spcPts val="0"/>
              </a:spcBef>
              <a:defRPr/>
            </a:pPr>
            <a:r>
              <a:rPr lang="sl-SI" dirty="0" smtClean="0">
                <a:solidFill>
                  <a:srgbClr val="0000FF"/>
                </a:solidFill>
              </a:rPr>
              <a:t>Razdelitev po področjih: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l-SI" dirty="0" smtClean="0">
                <a:solidFill>
                  <a:srgbClr val="0000FF"/>
                </a:solidFill>
              </a:rPr>
              <a:t>Ravnanje s komunalnimi odpadki: 92 občin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l-SI" dirty="0" smtClean="0">
                <a:solidFill>
                  <a:srgbClr val="0000FF"/>
                </a:solidFill>
              </a:rPr>
              <a:t>Odvajanje in čiščenje odpadnih vod: 63 občin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sl-SI" dirty="0" smtClean="0">
                <a:solidFill>
                  <a:srgbClr val="0000FF"/>
                </a:solidFill>
              </a:rPr>
              <a:t>Oskrba s pitno vodo: 71 občin</a:t>
            </a:r>
            <a:endParaRPr lang="sl-SI" dirty="0">
              <a:solidFill>
                <a:srgbClr val="0000FF"/>
              </a:solidFill>
            </a:endParaRPr>
          </a:p>
          <a:p>
            <a:pPr>
              <a:spcBef>
                <a:spcPts val="0"/>
              </a:spcBef>
              <a:buFont typeface="Arial" pitchFamily="34" charset="0"/>
              <a:buChar char="•"/>
              <a:defRPr/>
            </a:pPr>
            <a:endParaRPr lang="sl-SI" dirty="0">
              <a:solidFill>
                <a:srgbClr val="0000FF"/>
              </a:solidFill>
            </a:endParaRPr>
          </a:p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endParaRPr lang="sl-SI" dirty="0">
              <a:solidFill>
                <a:srgbClr val="0000FF"/>
              </a:solidFill>
            </a:endParaRPr>
          </a:p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endParaRPr lang="sl-SI" dirty="0">
              <a:solidFill>
                <a:srgbClr val="0000FF"/>
              </a:solidFill>
            </a:endParaRPr>
          </a:p>
        </p:txBody>
      </p:sp>
      <p:sp>
        <p:nvSpPr>
          <p:cNvPr id="10" name="Naslov 8"/>
          <p:cNvSpPr txBox="1">
            <a:spLocks/>
          </p:cNvSpPr>
          <p:nvPr/>
        </p:nvSpPr>
        <p:spPr bwMode="auto">
          <a:xfrm>
            <a:off x="457200" y="6921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sl-SI" sz="4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Občine z odločbami OP ROPI </a:t>
            </a:r>
          </a:p>
        </p:txBody>
      </p:sp>
    </p:spTree>
    <p:extLst>
      <p:ext uri="{BB962C8B-B14F-4D97-AF65-F5344CB8AC3E}">
        <p14:creationId xmlns:p14="http://schemas.microsoft.com/office/powerpoint/2010/main" val="243182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Naslov 8"/>
          <p:cNvSpPr txBox="1">
            <a:spLocks/>
          </p:cNvSpPr>
          <p:nvPr/>
        </p:nvSpPr>
        <p:spPr bwMode="auto">
          <a:xfrm>
            <a:off x="753294" y="1052736"/>
            <a:ext cx="7916246" cy="9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sl-SI" sz="4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Odločbe o dodelitvi sredstev za okoljske projekte OP ROPI </a:t>
            </a:r>
            <a:r>
              <a:rPr lang="sl-SI" sz="1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-1</a:t>
            </a:r>
          </a:p>
        </p:txBody>
      </p:sp>
      <p:pic>
        <p:nvPicPr>
          <p:cNvPr id="8" name="Picture 2" descr="Zemljevid - povezav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7" r="43536" b="5453"/>
          <a:stretch>
            <a:fillRect/>
          </a:stretch>
        </p:blipFill>
        <p:spPr bwMode="auto">
          <a:xfrm>
            <a:off x="7613858" y="5762702"/>
            <a:ext cx="1487279" cy="105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Grafikon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4958598"/>
              </p:ext>
            </p:extLst>
          </p:nvPr>
        </p:nvGraphicFramePr>
        <p:xfrm>
          <a:off x="1403648" y="2276872"/>
          <a:ext cx="5976664" cy="3099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309416"/>
              </p:ext>
            </p:extLst>
          </p:nvPr>
        </p:nvGraphicFramePr>
        <p:xfrm>
          <a:off x="1403648" y="5452103"/>
          <a:ext cx="5616624" cy="7848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90006"/>
                <a:gridCol w="1526618"/>
              </a:tblGrid>
              <a:tr h="174303">
                <a:tc>
                  <a:txBody>
                    <a:bodyPr/>
                    <a:lstStyle/>
                    <a:p>
                      <a:pPr algn="l" fontAlgn="t"/>
                      <a:r>
                        <a:rPr lang="sl-SI" sz="14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l-SI" sz="1400" b="1" kern="1200" cap="all" baseline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skupaj</a:t>
                      </a: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l" fontAlgn="t"/>
                      <a:r>
                        <a:rPr lang="sl-SI" sz="14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število izdanih rednih odločb</a:t>
                      </a: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l-SI" sz="14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36</a:t>
                      </a: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kern="1200" cap="all" baseline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izdane odločbe dodatnih pravic porabe</a:t>
                      </a: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l-SI" sz="14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14</a:t>
                      </a: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" name="PoljeZBesedilom 2"/>
          <p:cNvSpPr txBox="1"/>
          <p:nvPr/>
        </p:nvSpPr>
        <p:spPr>
          <a:xfrm>
            <a:off x="2627784" y="2420888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b="1" cap="all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Število izdanih odločb</a:t>
            </a:r>
          </a:p>
        </p:txBody>
      </p:sp>
    </p:spTree>
    <p:extLst>
      <p:ext uri="{BB962C8B-B14F-4D97-AF65-F5344CB8AC3E}">
        <p14:creationId xmlns:p14="http://schemas.microsoft.com/office/powerpoint/2010/main" val="267835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Zemljevid - povezav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7" r="43536" b="5453"/>
          <a:stretch>
            <a:fillRect/>
          </a:stretch>
        </p:blipFill>
        <p:spPr bwMode="auto">
          <a:xfrm>
            <a:off x="7613858" y="5762702"/>
            <a:ext cx="1487279" cy="1050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600767"/>
              </p:ext>
            </p:extLst>
          </p:nvPr>
        </p:nvGraphicFramePr>
        <p:xfrm>
          <a:off x="1403648" y="5452103"/>
          <a:ext cx="5616624" cy="12211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90006"/>
                <a:gridCol w="1526618"/>
              </a:tblGrid>
              <a:tr h="174303">
                <a:tc>
                  <a:txBody>
                    <a:bodyPr/>
                    <a:lstStyle/>
                    <a:p>
                      <a:pPr algn="l" fontAlgn="t"/>
                      <a:r>
                        <a:rPr lang="sl-SI" sz="14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sl-SI" sz="1400" b="1" kern="1200" cap="all" baseline="0" dirty="0" smtClean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Skupaj (</a:t>
                      </a:r>
                      <a:r>
                        <a:rPr lang="sl-SI" sz="1400" b="1" kern="1200" cap="all" baseline="0" dirty="0" err="1" smtClean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eur</a:t>
                      </a:r>
                      <a:r>
                        <a:rPr lang="sl-SI" sz="1400" b="1" kern="1200" cap="all" baseline="0" dirty="0" smtClean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)</a:t>
                      </a:r>
                      <a:endParaRPr lang="sl-SI" sz="1400" b="1" kern="1200" cap="all" baseline="0" dirty="0">
                        <a:solidFill>
                          <a:srgbClr val="0000FF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l" fontAlgn="t"/>
                      <a:r>
                        <a:rPr lang="sl-SI" sz="1400" b="1" kern="1200" cap="all" baseline="0" dirty="0" smtClean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VREDNOST </a:t>
                      </a:r>
                      <a:r>
                        <a:rPr lang="sl-SI" sz="14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izdanih rednih odločb</a:t>
                      </a: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sl-SI" sz="14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584.767.398,76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b="1" kern="1200" cap="all" baseline="0" dirty="0" smtClean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Vrednost izdanih odločb </a:t>
                      </a:r>
                      <a:r>
                        <a:rPr lang="pl-PL" sz="14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dodatnih pravic porabe</a:t>
                      </a: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b="1" kern="1200" cap="all" baseline="0" dirty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182.557.759,44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r" fontAlgn="t"/>
                      <a:r>
                        <a:rPr lang="pl-PL" sz="1400" b="1" kern="1200" cap="all" baseline="0" dirty="0" smtClean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SKUPAJ</a:t>
                      </a:r>
                      <a:endParaRPr lang="pl-PL" sz="1400" b="1" kern="1200" cap="all" baseline="0" dirty="0">
                        <a:solidFill>
                          <a:srgbClr val="0000FF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9525" marR="9525" marT="9525" marB="0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400" b="1" kern="1200" cap="all" baseline="0" dirty="0" smtClean="0">
                          <a:solidFill>
                            <a:srgbClr val="0000FF"/>
                          </a:solidFill>
                          <a:latin typeface="+mj-lt"/>
                          <a:ea typeface="+mj-ea"/>
                          <a:cs typeface="+mj-cs"/>
                        </a:rPr>
                        <a:t>767.325.158,20</a:t>
                      </a:r>
                      <a:endParaRPr lang="sl-SI" sz="1400" b="1" kern="1200" cap="all" baseline="0" dirty="0">
                        <a:solidFill>
                          <a:srgbClr val="0000FF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3" name="PoljeZBesedilom 2"/>
          <p:cNvSpPr txBox="1"/>
          <p:nvPr/>
        </p:nvSpPr>
        <p:spPr>
          <a:xfrm>
            <a:off x="1835696" y="2492896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400" b="1" cap="all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VREDNOST </a:t>
            </a:r>
            <a:r>
              <a:rPr lang="sl-SI" sz="1400" b="1" cap="all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izdanih odločb</a:t>
            </a:r>
          </a:p>
        </p:txBody>
      </p:sp>
      <p:graphicFrame>
        <p:nvGraphicFramePr>
          <p:cNvPr id="10" name="Grafikon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4489631"/>
              </p:ext>
            </p:extLst>
          </p:nvPr>
        </p:nvGraphicFramePr>
        <p:xfrm>
          <a:off x="796699" y="1991420"/>
          <a:ext cx="6817160" cy="3544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Naslov 8"/>
          <p:cNvSpPr txBox="1">
            <a:spLocks/>
          </p:cNvSpPr>
          <p:nvPr/>
        </p:nvSpPr>
        <p:spPr bwMode="auto">
          <a:xfrm>
            <a:off x="748705" y="980728"/>
            <a:ext cx="7916246" cy="9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sl-SI" sz="4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Odločbe o dodelitvi sredstev za okoljske projekte OP ROPI </a:t>
            </a:r>
            <a:r>
              <a:rPr lang="sl-SI" sz="1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-2</a:t>
            </a:r>
          </a:p>
        </p:txBody>
      </p:sp>
    </p:spTree>
    <p:extLst>
      <p:ext uri="{BB962C8B-B14F-4D97-AF65-F5344CB8AC3E}">
        <p14:creationId xmlns:p14="http://schemas.microsoft.com/office/powerpoint/2010/main" val="371374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Naslov 8"/>
          <p:cNvSpPr txBox="1">
            <a:spLocks/>
          </p:cNvSpPr>
          <p:nvPr/>
        </p:nvSpPr>
        <p:spPr bwMode="auto">
          <a:xfrm>
            <a:off x="457200" y="6921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sl-SI" sz="4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Pogodbe o sofinanciranju </a:t>
            </a:r>
            <a:r>
              <a:rPr lang="sl-SI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-1</a:t>
            </a:r>
            <a:r>
              <a:rPr lang="sl-SI" sz="4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8" name="Picture 2" descr="Zemljevid - povezav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7" r="43536" b="5453"/>
          <a:stretch>
            <a:fillRect/>
          </a:stretch>
        </p:blipFill>
        <p:spPr bwMode="auto">
          <a:xfrm>
            <a:off x="7164388" y="5430220"/>
            <a:ext cx="19367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903430"/>
              </p:ext>
            </p:extLst>
          </p:nvPr>
        </p:nvGraphicFramePr>
        <p:xfrm>
          <a:off x="107504" y="5787350"/>
          <a:ext cx="7056884" cy="737994"/>
        </p:xfrm>
        <a:graphic>
          <a:graphicData uri="http://schemas.openxmlformats.org/drawingml/2006/table">
            <a:tbl>
              <a:tblPr/>
              <a:tblGrid>
                <a:gridCol w="535822"/>
                <a:gridCol w="877836"/>
                <a:gridCol w="832234"/>
                <a:gridCol w="866435"/>
                <a:gridCol w="934837"/>
                <a:gridCol w="934837"/>
                <a:gridCol w="1048842"/>
                <a:gridCol w="1026041"/>
              </a:tblGrid>
              <a:tr h="250487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Leto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2008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2009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2010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2011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2012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2013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2014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87507">
                <a:tc>
                  <a:txBody>
                    <a:bodyPr/>
                    <a:lstStyle/>
                    <a:p>
                      <a:pPr algn="ctr" fontAlgn="b"/>
                      <a:r>
                        <a:rPr lang="sl-SI" sz="1100" b="1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EU delež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i="0" u="none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5.241.586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38.946.824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22.661.486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47.436.771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49.036.959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i="0" u="none" strike="noStrike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286.737.321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i="0" u="none" strike="noStrike" dirty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121.788.411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9" name="Grafikon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8733166"/>
              </p:ext>
            </p:extLst>
          </p:nvPr>
        </p:nvGraphicFramePr>
        <p:xfrm>
          <a:off x="1043608" y="1556792"/>
          <a:ext cx="6024498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95535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TIP-KS-S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7"/>
          <a:stretch>
            <a:fillRect/>
          </a:stretch>
        </p:blipFill>
        <p:spPr bwMode="auto">
          <a:xfrm>
            <a:off x="6215272" y="239513"/>
            <a:ext cx="2797175" cy="63658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Naslov 8"/>
          <p:cNvSpPr txBox="1">
            <a:spLocks/>
          </p:cNvSpPr>
          <p:nvPr/>
        </p:nvSpPr>
        <p:spPr bwMode="auto">
          <a:xfrm>
            <a:off x="422484" y="68036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sl-SI" sz="4400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Pogodbe o sofinanciranju </a:t>
            </a:r>
            <a:r>
              <a:rPr lang="sl-SI" b="1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-2</a:t>
            </a:r>
          </a:p>
        </p:txBody>
      </p:sp>
      <p:pic>
        <p:nvPicPr>
          <p:cNvPr id="8" name="Picture 2" descr="Zemljevid - povezav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7" r="43536" b="5453"/>
          <a:stretch>
            <a:fillRect/>
          </a:stretch>
        </p:blipFill>
        <p:spPr bwMode="auto">
          <a:xfrm>
            <a:off x="7164388" y="5430220"/>
            <a:ext cx="19367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770472"/>
              </p:ext>
            </p:extLst>
          </p:nvPr>
        </p:nvGraphicFramePr>
        <p:xfrm>
          <a:off x="207777" y="5763406"/>
          <a:ext cx="6956611" cy="702052"/>
        </p:xfrm>
        <a:graphic>
          <a:graphicData uri="http://schemas.openxmlformats.org/drawingml/2006/table">
            <a:tbl>
              <a:tblPr/>
              <a:tblGrid>
                <a:gridCol w="528208"/>
                <a:gridCol w="865362"/>
                <a:gridCol w="820408"/>
                <a:gridCol w="854123"/>
                <a:gridCol w="921554"/>
                <a:gridCol w="921554"/>
                <a:gridCol w="1033939"/>
                <a:gridCol w="1011463"/>
              </a:tblGrid>
              <a:tr h="237943"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0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Leto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0" i="0" u="none" strike="noStrike" baseline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2008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0" i="0" u="none" strike="noStrike" baseline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2009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0" i="0" u="none" strike="noStrike" baseline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2010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0" i="0" u="none" strike="noStrike" baseline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2011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0" i="0" u="none" strike="noStrike" baseline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2012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0" i="0" u="none" strike="noStrike" baseline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2013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0" i="0" u="none" strike="noStrike" baseline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2014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64109"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0" i="0" u="none" strike="noStrike" baseline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EU delež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5.241.586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i="0" u="none" strike="noStrike" baseline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44.188.410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i="0" u="none" strike="noStrike" baseline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66.849.896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i="0" u="none" strike="noStrike" baseline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134.186.668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i="0" u="none" strike="noStrike" baseline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214.427.845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i="0" u="none" strike="noStrike" baseline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514.065.166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1200" b="1" i="0" u="none" strike="noStrike" baseline="0" dirty="0">
                          <a:solidFill>
                            <a:srgbClr val="0000FF"/>
                          </a:solidFill>
                          <a:effectLst/>
                          <a:latin typeface="Arial"/>
                        </a:rPr>
                        <a:t>635.853.578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9" name="Grafikon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6084624"/>
              </p:ext>
            </p:extLst>
          </p:nvPr>
        </p:nvGraphicFramePr>
        <p:xfrm>
          <a:off x="1259632" y="1700808"/>
          <a:ext cx="6014233" cy="3842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63866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DU 2010">
      <a:dk1>
        <a:srgbClr val="999999"/>
      </a:dk1>
      <a:lt1>
        <a:sysClr val="window" lastClr="FFFFFF"/>
      </a:lt1>
      <a:dk2>
        <a:srgbClr val="000000"/>
      </a:dk2>
      <a:lt2>
        <a:srgbClr val="D8D8D8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DU 2010">
      <a:dk1>
        <a:srgbClr val="999999"/>
      </a:dk1>
      <a:lt1>
        <a:sysClr val="window" lastClr="FFFFFF"/>
      </a:lt1>
      <a:dk2>
        <a:srgbClr val="000000"/>
      </a:dk2>
      <a:lt2>
        <a:srgbClr val="D8D8D8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Pisar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isar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isar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Pisarn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isarn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isarn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2065</TotalTime>
  <Words>1313</Words>
  <Application>Microsoft Office PowerPoint</Application>
  <PresentationFormat>Diaprojekcija na zaslonu (4:3)</PresentationFormat>
  <Paragraphs>519</Paragraphs>
  <Slides>22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6</vt:i4>
      </vt:variant>
      <vt:variant>
        <vt:lpstr>Tema</vt:lpstr>
      </vt:variant>
      <vt:variant>
        <vt:i4>2</vt:i4>
      </vt:variant>
      <vt:variant>
        <vt:lpstr>Naslovi diapozitivov</vt:lpstr>
      </vt:variant>
      <vt:variant>
        <vt:i4>22</vt:i4>
      </vt:variant>
    </vt:vector>
  </HeadingPairs>
  <TitlesOfParts>
    <vt:vector size="30" baseType="lpstr">
      <vt:lpstr>Arial</vt:lpstr>
      <vt:lpstr>Calibri</vt:lpstr>
      <vt:lpstr>Republika</vt:lpstr>
      <vt:lpstr>Arial CE</vt:lpstr>
      <vt:lpstr>Arial Black</vt:lpstr>
      <vt:lpstr>Times New Roman</vt:lpstr>
      <vt:lpstr>blank</vt:lpstr>
      <vt:lpstr>Custom Design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irenakoz</dc:creator>
  <cp:lastModifiedBy>Blaz Mozetic</cp:lastModifiedBy>
  <cp:revision>241</cp:revision>
  <cp:lastPrinted>2013-04-15T12:57:59Z</cp:lastPrinted>
  <dcterms:created xsi:type="dcterms:W3CDTF">2012-06-07T09:00:52Z</dcterms:created>
  <dcterms:modified xsi:type="dcterms:W3CDTF">2014-05-21T09:02:39Z</dcterms:modified>
</cp:coreProperties>
</file>